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16.10.2017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xsBshj8bDs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U00-OsYsg2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im0-tub-kz.yandex.net/i?id=b2373991347dcf1dc771d6c7fbd1a2dd-l&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6682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одзаголовок 2"/>
          <p:cNvSpPr>
            <a:spLocks noGrp="1"/>
          </p:cNvSpPr>
          <p:nvPr>
            <p:ph type="subTitle" idx="1"/>
          </p:nvPr>
        </p:nvSpPr>
        <p:spPr>
          <a:xfrm>
            <a:off x="1433010" y="4149080"/>
            <a:ext cx="6400800" cy="1752600"/>
          </a:xfrm>
        </p:spPr>
        <p:txBody>
          <a:bodyPr/>
          <a:lstStyle/>
          <a:p>
            <a:r>
              <a:rPr lang="en-US" dirty="0">
                <a:hlinkClick r:id="rId3"/>
              </a:rPr>
              <a:t>https://</a:t>
            </a:r>
            <a:r>
              <a:rPr lang="en-US" dirty="0" smtClean="0">
                <a:hlinkClick r:id="rId3"/>
              </a:rPr>
              <a:t>www.youtube.com/watch?v=xsBshj8bDsE</a:t>
            </a:r>
            <a:endParaRPr lang="kk-KZ" dirty="0" smtClean="0"/>
          </a:p>
          <a:p>
            <a:endParaRPr lang="ru-RU" dirty="0"/>
          </a:p>
        </p:txBody>
      </p:sp>
      <p:sp>
        <p:nvSpPr>
          <p:cNvPr id="2" name="Заголовок 1"/>
          <p:cNvSpPr>
            <a:spLocks noGrp="1"/>
          </p:cNvSpPr>
          <p:nvPr>
            <p:ph type="ctrTitle"/>
          </p:nvPr>
        </p:nvSpPr>
        <p:spPr>
          <a:xfrm>
            <a:off x="827584" y="980728"/>
            <a:ext cx="7772400" cy="1470025"/>
          </a:xfrm>
        </p:spPr>
        <p:txBody>
          <a:bodyPr>
            <a:normAutofit fontScale="90000"/>
          </a:bodyPr>
          <a:lstStyle/>
          <a:p>
            <a:pPr>
              <a:spcAft>
                <a:spcPts val="0"/>
              </a:spcAft>
            </a:pPr>
            <a:r>
              <a:rPr lang="kk-KZ" b="1" dirty="0" smtClean="0">
                <a:solidFill>
                  <a:srgbClr val="222222"/>
                </a:solidFill>
                <a:latin typeface="Times New Roman"/>
                <a:ea typeface="Times New Roman"/>
              </a:rPr>
              <a:t> </a:t>
            </a:r>
            <a:r>
              <a:rPr lang="kk-KZ" sz="5400" b="1" dirty="0" smtClean="0">
                <a:solidFill>
                  <a:srgbClr val="FFFF00"/>
                </a:solidFill>
                <a:latin typeface="Times New Roman"/>
                <a:ea typeface="Times New Roman"/>
              </a:rPr>
              <a:t>Тақырыпты болжау.</a:t>
            </a:r>
            <a:r>
              <a:rPr lang="ru-RU" sz="5400" dirty="0">
                <a:solidFill>
                  <a:srgbClr val="FFFF00"/>
                </a:solidFill>
                <a:latin typeface="Times New Roman"/>
                <a:ea typeface="Times New Roman"/>
              </a:rPr>
              <a:t/>
            </a:r>
            <a:br>
              <a:rPr lang="ru-RU" sz="5400" dirty="0">
                <a:solidFill>
                  <a:srgbClr val="FFFF00"/>
                </a:solidFill>
                <a:latin typeface="Times New Roman"/>
                <a:ea typeface="Times New Roman"/>
              </a:rPr>
            </a:br>
            <a:endParaRPr lang="ru-RU" sz="5400" dirty="0">
              <a:solidFill>
                <a:srgbClr val="FFFF00"/>
              </a:solidFill>
            </a:endParaRPr>
          </a:p>
        </p:txBody>
      </p:sp>
    </p:spTree>
    <p:extLst>
      <p:ext uri="{BB962C8B-B14F-4D97-AF65-F5344CB8AC3E}">
        <p14:creationId xmlns:p14="http://schemas.microsoft.com/office/powerpoint/2010/main" val="185496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04664"/>
            <a:ext cx="8229600" cy="5721499"/>
          </a:xfrm>
        </p:spPr>
        <p:txBody>
          <a:bodyPr>
            <a:noAutofit/>
          </a:bodyPr>
          <a:lstStyle/>
          <a:p>
            <a:pPr algn="just">
              <a:spcAft>
                <a:spcPts val="0"/>
              </a:spcAft>
            </a:pPr>
            <a:r>
              <a:rPr lang="kk-KZ" sz="1400" b="1" dirty="0">
                <a:solidFill>
                  <a:srgbClr val="222222"/>
                </a:solidFill>
                <a:latin typeface="Times New Roman"/>
                <a:ea typeface="Times New Roman"/>
              </a:rPr>
              <a:t>«Сыбайлас жемқорлық» - деген «параға сатып алу», «пара» ретінде, «соrruptio» деген латын сөзін  негізге алып , құқыққа қарсы іс – әрекетті </a:t>
            </a:r>
            <a:r>
              <a:rPr lang="kk-KZ" sz="1400" b="1" dirty="0" smtClean="0">
                <a:solidFill>
                  <a:srgbClr val="222222"/>
                </a:solidFill>
                <a:latin typeface="Times New Roman"/>
                <a:ea typeface="Times New Roman"/>
              </a:rPr>
              <a:t>білдіретін ұғым. </a:t>
            </a:r>
            <a:r>
              <a:rPr lang="kk-KZ" sz="1400" b="1" dirty="0">
                <a:solidFill>
                  <a:srgbClr val="222222"/>
                </a:solidFill>
                <a:latin typeface="Times New Roman"/>
                <a:ea typeface="Times New Roman"/>
              </a:rPr>
              <a:t>Орыс тілінің түсіндірме сөздігінде  «сыбайлас жемқорлық» - пара беріп сатып алу,  лауазымды адамдардың, саяси қайраткерлердің сатқындығы ретінде сипатталады.</a:t>
            </a:r>
            <a:endParaRPr lang="ru-RU" sz="1400" b="1" dirty="0">
              <a:latin typeface="Times New Roman"/>
              <a:ea typeface="Times New Roman"/>
            </a:endParaRPr>
          </a:p>
          <a:p>
            <a:pPr algn="just">
              <a:spcAft>
                <a:spcPts val="0"/>
              </a:spcAft>
            </a:pPr>
            <a:r>
              <a:rPr lang="kk-KZ" sz="1400" b="1" dirty="0">
                <a:solidFill>
                  <a:srgbClr val="222222"/>
                </a:solidFill>
                <a:latin typeface="Times New Roman"/>
                <a:ea typeface="Times New Roman"/>
              </a:rPr>
              <a:t>       Қарапайым түсінік бойынша бәрінен бұрын сыбайлас жемқорлықты </a:t>
            </a:r>
            <a:r>
              <a:rPr lang="kk-KZ" sz="1400" b="1" i="1" dirty="0">
                <a:solidFill>
                  <a:srgbClr val="222222"/>
                </a:solidFill>
                <a:latin typeface="Times New Roman"/>
                <a:ea typeface="Times New Roman"/>
              </a:rPr>
              <a:t>мемлекеттік қызметпен</a:t>
            </a:r>
            <a:r>
              <a:rPr lang="kk-KZ" sz="1400" b="1" dirty="0">
                <a:solidFill>
                  <a:srgbClr val="222222"/>
                </a:solidFill>
                <a:latin typeface="Times New Roman"/>
                <a:ea typeface="Times New Roman"/>
              </a:rPr>
              <a:t> байланыстырады.  </a:t>
            </a:r>
            <a:endParaRPr lang="ru-RU" sz="1400" b="1" dirty="0">
              <a:latin typeface="Times New Roman"/>
              <a:ea typeface="Times New Roman"/>
            </a:endParaRPr>
          </a:p>
          <a:p>
            <a:pPr algn="just">
              <a:spcAft>
                <a:spcPts val="0"/>
              </a:spcAft>
            </a:pPr>
            <a:r>
              <a:rPr lang="kk-KZ" sz="1400" b="1" dirty="0">
                <a:solidFill>
                  <a:srgbClr val="222222"/>
                </a:solidFill>
                <a:latin typeface="Times New Roman"/>
                <a:ea typeface="Times New Roman"/>
              </a:rPr>
              <a:t>     ҚР «Сыбайлас – жемқорлықпен күрес туралы» заңы сыбайлас – жемқорлыққа келесідей анықтама береді. Ол: «...мемлекеттік міндеттерді орындайтын адамдар, сондай – ақ соларға теңелген адамдар, тікелей өзі немесе делдал арқылы өздерінің лауазымды құзыреттерін және онымен байланысты мүмкіншілікті  немесе өз құзыреттерін басқаша пайдаланып мүліктік пайда алу үшін заңмен қарастырылмаған мүліктік жайлылықты және артықшылықты қабылдау, сондай – ақ жеке және заңды тұлғалармен аталмыш жайлылықты және артықшылықты оларға заңсыз беруге осы адамдарды парамен сатып алу».</a:t>
            </a:r>
            <a:endParaRPr lang="ru-RU" sz="1400" b="1" dirty="0">
              <a:latin typeface="Times New Roman"/>
              <a:ea typeface="Times New Roman"/>
            </a:endParaRPr>
          </a:p>
          <a:p>
            <a:pPr>
              <a:spcAft>
                <a:spcPts val="0"/>
              </a:spcAft>
            </a:pPr>
            <a:r>
              <a:rPr lang="kk-KZ" sz="1400" b="1" dirty="0">
                <a:solidFill>
                  <a:srgbClr val="222222"/>
                </a:solidFill>
                <a:latin typeface="Times New Roman"/>
                <a:ea typeface="Times New Roman"/>
              </a:rPr>
              <a:t>      Сыбайлас жемқорлықпен күрестің негізгі қағидаларын сақтау және жүзеге асыру сыбайлас – жемқорлықпен күресте өте маңызды. Сонымен қатар «Сыбайлас жемқорлықтың» пайда болуымен күресудің бірнеше әдістері ұсынылды:</a:t>
            </a:r>
            <a:endParaRPr lang="ru-RU" sz="1400" b="1" dirty="0">
              <a:latin typeface="Times New Roman"/>
              <a:ea typeface="Times New Roman"/>
            </a:endParaRPr>
          </a:p>
          <a:p>
            <a:pPr lvl="0">
              <a:buFont typeface="Symbol"/>
              <a:buChar char=""/>
            </a:pPr>
            <a:r>
              <a:rPr lang="kk-KZ" sz="1400" b="1" dirty="0">
                <a:solidFill>
                  <a:srgbClr val="222222"/>
                </a:solidFill>
                <a:latin typeface="Times New Roman"/>
                <a:ea typeface="Times New Roman"/>
              </a:rPr>
              <a:t>Заңды қатайтып және оның орындалуын  қатаң қадағалау, сол арқылы жазалау қаупін күшейту.</a:t>
            </a:r>
            <a:endParaRPr lang="ru-RU" sz="1400" b="1" dirty="0">
              <a:latin typeface="Times New Roman"/>
              <a:ea typeface="Times New Roman"/>
            </a:endParaRPr>
          </a:p>
          <a:p>
            <a:pPr lvl="0">
              <a:buFont typeface="Symbol"/>
              <a:buChar char=""/>
            </a:pPr>
            <a:r>
              <a:rPr lang="kk-KZ" sz="1400" b="1" dirty="0">
                <a:solidFill>
                  <a:srgbClr val="222222"/>
                </a:solidFill>
                <a:latin typeface="Times New Roman"/>
                <a:ea typeface="Times New Roman"/>
              </a:rPr>
              <a:t>Лауазымды адамдарға ережелер мен заңдарды бұзбай өздерінің кірістерін  көбейтуге мүмкіндік беретін экономикалық механизмдерді туғызу.</a:t>
            </a:r>
            <a:endParaRPr lang="ru-RU" sz="1400" b="1" dirty="0">
              <a:latin typeface="Times New Roman"/>
              <a:ea typeface="Times New Roman"/>
            </a:endParaRPr>
          </a:p>
          <a:p>
            <a:pPr lvl="0">
              <a:buFont typeface="Symbol"/>
              <a:buChar char=""/>
            </a:pPr>
            <a:r>
              <a:rPr lang="kk-KZ" sz="1400" b="1" dirty="0">
                <a:solidFill>
                  <a:srgbClr val="222222"/>
                </a:solidFill>
                <a:latin typeface="Times New Roman"/>
                <a:ea typeface="Times New Roman"/>
              </a:rPr>
              <a:t>Нарық пен бәсекелестіктің рөлін күшейту, сол арқылы сыбайлас жемқорлықтан түсетін ықтимал пайданың көлемін азайту.</a:t>
            </a:r>
            <a:endParaRPr lang="ru-RU" sz="1400" b="1" dirty="0">
              <a:latin typeface="Times New Roman"/>
              <a:ea typeface="Times New Roman"/>
            </a:endParaRPr>
          </a:p>
          <a:p>
            <a:pPr>
              <a:spcAft>
                <a:spcPts val="0"/>
              </a:spcAft>
            </a:pPr>
            <a:r>
              <a:rPr lang="kk-KZ" sz="1400" b="1" dirty="0">
                <a:solidFill>
                  <a:srgbClr val="222222"/>
                </a:solidFill>
                <a:latin typeface="Times New Roman"/>
                <a:ea typeface="Times New Roman"/>
              </a:rPr>
              <a:t>      Қазақстанда сондай – ақ сыбайлас жемқорлық үшін қылмыстық, тәртіп, әкімшілік жауапкершілікті реттейтін арнайы нормативтік – құқықтық актілер де қабылданды. Оларға «Мемлекет қызмет туралы» (1995) және «Сыбайлас жемқорлыққа қарсы күрес туралы» (1998) ҚР заңдары жатады.</a:t>
            </a:r>
            <a:endParaRPr lang="ru-RU" sz="1400" b="1" dirty="0">
              <a:effectLst/>
              <a:latin typeface="Times New Roman"/>
              <a:ea typeface="Times New Roman"/>
            </a:endParaRPr>
          </a:p>
        </p:txBody>
      </p:sp>
    </p:spTree>
    <p:extLst>
      <p:ext uri="{BB962C8B-B14F-4D97-AF65-F5344CB8AC3E}">
        <p14:creationId xmlns:p14="http://schemas.microsoft.com/office/powerpoint/2010/main" val="2230170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229600" cy="1143000"/>
          </a:xfrm>
        </p:spPr>
        <p:txBody>
          <a:bodyPr>
            <a:noAutofit/>
          </a:bodyPr>
          <a:lstStyle/>
          <a:p>
            <a:pPr lvl="0" algn="l"/>
            <a:r>
              <a:rPr lang="kk-KZ" sz="2400" b="1" dirty="0">
                <a:latin typeface="Times New Roman" pitchFamily="18" charset="0"/>
                <a:cs typeface="Times New Roman" pitchFamily="18" charset="0"/>
              </a:rPr>
              <a:t>Жұптық   жұмыс. </a:t>
            </a: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Мәтінді  </a:t>
            </a:r>
            <a:r>
              <a:rPr lang="kk-KZ" sz="2400" b="1" dirty="0">
                <a:latin typeface="Times New Roman" pitchFamily="18" charset="0"/>
                <a:cs typeface="Times New Roman" pitchFamily="18" charset="0"/>
              </a:rPr>
              <a:t>пайдаланып, мына кестені  толтырып, пікірлеріңді  қорғаңдар.</a:t>
            </a: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3576554456"/>
              </p:ext>
            </p:extLst>
          </p:nvPr>
        </p:nvGraphicFramePr>
        <p:xfrm>
          <a:off x="755576" y="1700809"/>
          <a:ext cx="7344816" cy="4176462"/>
        </p:xfrm>
        <a:graphic>
          <a:graphicData uri="http://schemas.openxmlformats.org/drawingml/2006/table">
            <a:tbl>
              <a:tblPr firstRow="1" firstCol="1" bandRow="1"/>
              <a:tblGrid>
                <a:gridCol w="2641993"/>
                <a:gridCol w="2530260"/>
                <a:gridCol w="2172563"/>
              </a:tblGrid>
              <a:tr h="596637">
                <a:tc>
                  <a:txBody>
                    <a:bodyPr/>
                    <a:lstStyle/>
                    <a:p>
                      <a:pPr>
                        <a:spcAft>
                          <a:spcPts val="0"/>
                        </a:spcAft>
                      </a:pPr>
                      <a:r>
                        <a:rPr lang="kk-KZ" sz="1400">
                          <a:solidFill>
                            <a:srgbClr val="222222"/>
                          </a:solidFill>
                          <a:effectLst/>
                          <a:latin typeface="Times New Roman"/>
                          <a:ea typeface="Times New Roman"/>
                        </a:rPr>
                        <a:t>Сұрақ</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Жауап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Себебі</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275">
                <a:tc>
                  <a:txBody>
                    <a:bodyPr/>
                    <a:lstStyle/>
                    <a:p>
                      <a:pPr>
                        <a:spcAft>
                          <a:spcPts val="0"/>
                        </a:spcAft>
                      </a:pPr>
                      <a:r>
                        <a:rPr lang="kk-KZ" sz="1400">
                          <a:solidFill>
                            <a:srgbClr val="222222"/>
                          </a:solidFill>
                          <a:effectLst/>
                          <a:latin typeface="Times New Roman"/>
                          <a:ea typeface="Times New Roman"/>
                        </a:rPr>
                        <a:t>Сыбайлас жемқорлыққа кімдер барады?</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275">
                <a:tc>
                  <a:txBody>
                    <a:bodyPr/>
                    <a:lstStyle/>
                    <a:p>
                      <a:pPr>
                        <a:spcAft>
                          <a:spcPts val="0"/>
                        </a:spcAft>
                      </a:pPr>
                      <a:r>
                        <a:rPr lang="kk-KZ" sz="1400">
                          <a:solidFill>
                            <a:srgbClr val="222222"/>
                          </a:solidFill>
                          <a:effectLst/>
                          <a:latin typeface="Times New Roman"/>
                          <a:ea typeface="Times New Roman"/>
                        </a:rPr>
                        <a:t>Сыбайлас жемқорлықтың  қоғамға қандай қаупі бар?</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275">
                <a:tc>
                  <a:txBody>
                    <a:bodyPr/>
                    <a:lstStyle/>
                    <a:p>
                      <a:pPr>
                        <a:spcAft>
                          <a:spcPts val="0"/>
                        </a:spcAft>
                      </a:pPr>
                      <a:r>
                        <a:rPr lang="kk-KZ" sz="1400">
                          <a:solidFill>
                            <a:srgbClr val="222222"/>
                          </a:solidFill>
                          <a:effectLst/>
                          <a:latin typeface="Times New Roman"/>
                          <a:ea typeface="Times New Roman"/>
                        </a:rPr>
                        <a:t>Жемқорлықты  болдырмау үшін не  істеуге болады?</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a:solidFill>
                            <a:srgbClr val="222222"/>
                          </a:solidFill>
                          <a:effectLst/>
                          <a:latin typeface="Times New Roman"/>
                          <a:ea typeface="Times New Roman"/>
                        </a:rPr>
                        <a:t> </a:t>
                      </a:r>
                      <a:endParaRPr lang="ru-RU"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400" dirty="0">
                          <a:solidFill>
                            <a:srgbClr val="222222"/>
                          </a:solidFill>
                          <a:effectLst/>
                          <a:latin typeface="Times New Roman"/>
                          <a:ea typeface="Times New Roman"/>
                        </a:rPr>
                        <a:t> </a:t>
                      </a:r>
                      <a:endParaRPr lang="ru-RU"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7665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l">
              <a:spcAft>
                <a:spcPts val="0"/>
              </a:spcAft>
            </a:pPr>
            <a:r>
              <a:rPr lang="ru-RU" sz="3100" b="1" dirty="0" err="1" smtClean="0">
                <a:latin typeface="Times New Roman" pitchFamily="18" charset="0"/>
                <a:cs typeface="Times New Roman" pitchFamily="18" charset="0"/>
              </a:rPr>
              <a:t>Топтық</a:t>
            </a:r>
            <a:r>
              <a:rPr lang="ru-RU" sz="3100" b="1" dirty="0" smtClean="0">
                <a:latin typeface="Times New Roman" pitchFamily="18" charset="0"/>
                <a:cs typeface="Times New Roman" pitchFamily="18" charset="0"/>
              </a:rPr>
              <a:t>  </a:t>
            </a:r>
            <a:r>
              <a:rPr lang="ru-RU" sz="3100" b="1" dirty="0" err="1">
                <a:latin typeface="Times New Roman" pitchFamily="18" charset="0"/>
                <a:cs typeface="Times New Roman" pitchFamily="18" charset="0"/>
              </a:rPr>
              <a:t>жұмыс</a:t>
            </a:r>
            <a:r>
              <a:rPr lang="ru-RU" sz="3100" b="1" dirty="0">
                <a:latin typeface="Times New Roman" pitchFamily="18" charset="0"/>
                <a:cs typeface="Times New Roman" pitchFamily="18" charset="0"/>
              </a:rPr>
              <a:t>. </a:t>
            </a: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kk-KZ" sz="3100" b="1" dirty="0">
                <a:solidFill>
                  <a:srgbClr val="222222"/>
                </a:solidFill>
                <a:latin typeface="Times New Roman" pitchFamily="18" charset="0"/>
                <a:ea typeface="Times New Roman"/>
                <a:cs typeface="Times New Roman" pitchFamily="18" charset="0"/>
              </a:rPr>
              <a:t>Топтар өз жағдаяттарын  қорғайды, дамытып айтады.</a:t>
            </a:r>
            <a:endParaRPr lang="ru-RU" sz="3100" b="1" dirty="0">
              <a:effectLst/>
              <a:latin typeface="Times New Roman" pitchFamily="18" charset="0"/>
              <a:ea typeface="Times New Roman"/>
              <a:cs typeface="Times New Roman" pitchFamily="18" charset="0"/>
            </a:endParaRPr>
          </a:p>
        </p:txBody>
      </p:sp>
      <p:sp>
        <p:nvSpPr>
          <p:cNvPr id="3" name="Объект 2"/>
          <p:cNvSpPr>
            <a:spLocks noGrp="1"/>
          </p:cNvSpPr>
          <p:nvPr>
            <p:ph sz="quarter" idx="13"/>
          </p:nvPr>
        </p:nvSpPr>
        <p:spPr>
          <a:xfrm>
            <a:off x="457200" y="1600200"/>
            <a:ext cx="8507288" cy="4781128"/>
          </a:xfrm>
        </p:spPr>
        <p:txBody>
          <a:bodyPr>
            <a:normAutofit fontScale="40000" lnSpcReduction="20000"/>
          </a:bodyPr>
          <a:lstStyle/>
          <a:p>
            <a:pPr marL="0" indent="0" algn="ctr">
              <a:spcAft>
                <a:spcPts val="750"/>
              </a:spcAft>
              <a:buNone/>
            </a:pPr>
            <a:r>
              <a:rPr lang="kk-KZ" sz="5000" b="1" dirty="0">
                <a:solidFill>
                  <a:srgbClr val="000000"/>
                </a:solidFill>
                <a:latin typeface="Times New Roman"/>
                <a:ea typeface="Times New Roman"/>
              </a:rPr>
              <a:t>Жемқорлыққа мыналар жата ма</a:t>
            </a:r>
            <a:r>
              <a:rPr lang="kk-KZ" sz="5000" b="1" dirty="0" smtClean="0">
                <a:solidFill>
                  <a:srgbClr val="000000"/>
                </a:solidFill>
                <a:latin typeface="Times New Roman"/>
                <a:ea typeface="Times New Roman"/>
              </a:rPr>
              <a:t>?</a:t>
            </a:r>
          </a:p>
          <a:p>
            <a:pPr marL="0" indent="0">
              <a:lnSpc>
                <a:spcPct val="120000"/>
              </a:lnSpc>
              <a:spcBef>
                <a:spcPts val="0"/>
              </a:spcBef>
              <a:spcAft>
                <a:spcPts val="750"/>
              </a:spcAft>
              <a:buNone/>
            </a:pPr>
            <a:r>
              <a:rPr lang="kk-KZ" sz="3800" b="1" dirty="0">
                <a:solidFill>
                  <a:srgbClr val="000000"/>
                </a:solidFill>
                <a:latin typeface="Times New Roman"/>
                <a:ea typeface="Times New Roman"/>
              </a:rPr>
              <a:t/>
            </a:r>
            <a:br>
              <a:rPr lang="kk-KZ" sz="3800" b="1" dirty="0">
                <a:solidFill>
                  <a:srgbClr val="000000"/>
                </a:solidFill>
                <a:latin typeface="Times New Roman"/>
                <a:ea typeface="Times New Roman"/>
              </a:rPr>
            </a:br>
            <a:r>
              <a:rPr lang="kk-KZ" sz="3800" b="1" dirty="0" smtClean="0">
                <a:solidFill>
                  <a:srgbClr val="000000"/>
                </a:solidFill>
                <a:latin typeface="Times New Roman"/>
                <a:ea typeface="Times New Roman"/>
              </a:rPr>
              <a:t>     </a:t>
            </a:r>
            <a:r>
              <a:rPr lang="ru-RU" sz="3800" b="1" dirty="0" smtClean="0">
                <a:latin typeface="Times New Roman"/>
                <a:ea typeface="Times New Roman"/>
              </a:rPr>
              <a:t>1</a:t>
            </a:r>
            <a:r>
              <a:rPr lang="ru-RU" sz="3800" b="1" dirty="0">
                <a:latin typeface="Times New Roman"/>
                <a:ea typeface="Times New Roman"/>
              </a:rPr>
              <a:t>. </a:t>
            </a:r>
            <a:r>
              <a:rPr lang="ru-RU" sz="3800" b="1" dirty="0" err="1">
                <a:latin typeface="Times New Roman"/>
                <a:ea typeface="Times New Roman"/>
              </a:rPr>
              <a:t>Мұғалімге</a:t>
            </a:r>
            <a:r>
              <a:rPr lang="ru-RU" sz="3800" b="1" dirty="0">
                <a:latin typeface="Times New Roman"/>
                <a:ea typeface="Times New Roman"/>
              </a:rPr>
              <a:t> </a:t>
            </a:r>
            <a:r>
              <a:rPr lang="ru-RU" sz="3800" b="1" dirty="0" smtClean="0">
                <a:latin typeface="Times New Roman"/>
                <a:ea typeface="Times New Roman"/>
              </a:rPr>
              <a:t> </a:t>
            </a:r>
            <a:r>
              <a:rPr lang="ru-RU" sz="3800" b="1" dirty="0" err="1" smtClean="0">
                <a:latin typeface="Times New Roman"/>
                <a:ea typeface="Times New Roman"/>
              </a:rPr>
              <a:t>мерекелерде</a:t>
            </a:r>
            <a:r>
              <a:rPr lang="ru-RU" sz="3800" b="1" dirty="0" smtClean="0">
                <a:latin typeface="Times New Roman"/>
                <a:ea typeface="Times New Roman"/>
              </a:rPr>
              <a:t>  </a:t>
            </a:r>
            <a:r>
              <a:rPr lang="ru-RU" sz="3800" b="1" dirty="0" err="1">
                <a:latin typeface="Times New Roman"/>
                <a:ea typeface="Times New Roman"/>
              </a:rPr>
              <a:t>гүл</a:t>
            </a:r>
            <a:r>
              <a:rPr lang="ru-RU" sz="3800" b="1" dirty="0">
                <a:latin typeface="Times New Roman"/>
                <a:ea typeface="Times New Roman"/>
              </a:rPr>
              <a:t> </a:t>
            </a:r>
            <a:r>
              <a:rPr lang="ru-RU" sz="3800" b="1" dirty="0" smtClean="0">
                <a:latin typeface="Times New Roman"/>
                <a:ea typeface="Times New Roman"/>
              </a:rPr>
              <a:t> </a:t>
            </a:r>
            <a:r>
              <a:rPr lang="ru-RU" sz="3800" b="1" dirty="0" err="1" smtClean="0">
                <a:latin typeface="Times New Roman"/>
                <a:ea typeface="Times New Roman"/>
              </a:rPr>
              <a:t>шоқтарын</a:t>
            </a:r>
            <a:r>
              <a:rPr lang="ru-RU" sz="3800" b="1" dirty="0" smtClean="0">
                <a:latin typeface="Times New Roman"/>
                <a:ea typeface="Times New Roman"/>
              </a:rPr>
              <a:t>  </a:t>
            </a:r>
            <a:r>
              <a:rPr lang="ru-RU" sz="3800" b="1" dirty="0" err="1" smtClean="0">
                <a:latin typeface="Times New Roman"/>
                <a:ea typeface="Times New Roman"/>
              </a:rPr>
              <a:t>сыйлау</a:t>
            </a:r>
            <a:r>
              <a:rPr lang="ru-RU" sz="3800" b="1" dirty="0" smtClean="0">
                <a:latin typeface="Times New Roman"/>
                <a:ea typeface="Times New Roman"/>
              </a:rPr>
              <a:t>  </a:t>
            </a:r>
            <a:r>
              <a:rPr lang="ru-RU" sz="3800" b="1" dirty="0" err="1">
                <a:latin typeface="Times New Roman"/>
                <a:ea typeface="Times New Roman"/>
              </a:rPr>
              <a:t>жемқорлыққа</a:t>
            </a:r>
            <a:r>
              <a:rPr lang="ru-RU" sz="3800" b="1" dirty="0">
                <a:latin typeface="Times New Roman"/>
                <a:ea typeface="Times New Roman"/>
              </a:rPr>
              <a:t> </a:t>
            </a:r>
            <a:r>
              <a:rPr lang="ru-RU" sz="3800" b="1" dirty="0" smtClean="0">
                <a:latin typeface="Times New Roman"/>
                <a:ea typeface="Times New Roman"/>
              </a:rPr>
              <a:t> </a:t>
            </a:r>
            <a:r>
              <a:rPr lang="ru-RU" sz="3800" b="1" dirty="0" err="1" smtClean="0">
                <a:latin typeface="Times New Roman"/>
                <a:ea typeface="Times New Roman"/>
              </a:rPr>
              <a:t>жатады</a:t>
            </a:r>
            <a:r>
              <a:rPr lang="ru-RU" sz="3800" b="1" dirty="0" smtClean="0">
                <a:latin typeface="Times New Roman"/>
                <a:ea typeface="Times New Roman"/>
              </a:rPr>
              <a:t>    </a:t>
            </a:r>
            <a:r>
              <a:rPr lang="ru-RU" sz="3800" b="1" dirty="0" err="1" smtClean="0">
                <a:latin typeface="Times New Roman"/>
                <a:ea typeface="Times New Roman"/>
              </a:rPr>
              <a:t>ма</a:t>
            </a:r>
            <a:r>
              <a:rPr lang="ru-RU" sz="3800" b="1" dirty="0">
                <a:latin typeface="Times New Roman"/>
                <a:ea typeface="Times New Roman"/>
              </a:rPr>
              <a:t>? </a:t>
            </a:r>
            <a:r>
              <a:rPr lang="ru-RU" sz="3800" b="1" dirty="0">
                <a:solidFill>
                  <a:prstClr val="black"/>
                </a:solidFill>
                <a:latin typeface="Times New Roman"/>
                <a:ea typeface="Times New Roman"/>
              </a:rPr>
              <a:t>Неге? </a:t>
            </a:r>
            <a:endParaRPr lang="ru-RU" sz="3800" b="1" dirty="0" smtClean="0">
              <a:latin typeface="Times New Roman"/>
              <a:ea typeface="Times New Roman"/>
            </a:endParaRPr>
          </a:p>
          <a:p>
            <a:pPr marL="0" indent="0">
              <a:lnSpc>
                <a:spcPct val="120000"/>
              </a:lnSpc>
              <a:spcBef>
                <a:spcPts val="0"/>
              </a:spcBef>
              <a:spcAft>
                <a:spcPts val="750"/>
              </a:spcAft>
              <a:buNone/>
            </a:pPr>
            <a:r>
              <a:rPr lang="ru-RU" sz="3800" b="1" dirty="0" smtClean="0">
                <a:latin typeface="Times New Roman"/>
                <a:ea typeface="Times New Roman"/>
              </a:rPr>
              <a:t>        </a:t>
            </a:r>
            <a:r>
              <a:rPr lang="ru-RU" sz="3800" b="1" dirty="0" err="1" smtClean="0">
                <a:latin typeface="Times New Roman"/>
                <a:ea typeface="Times New Roman"/>
              </a:rPr>
              <a:t>Басқаша</a:t>
            </a:r>
            <a:r>
              <a:rPr lang="ru-RU" sz="3800" b="1" dirty="0" smtClean="0">
                <a:latin typeface="Times New Roman"/>
                <a:ea typeface="Times New Roman"/>
              </a:rPr>
              <a:t> </a:t>
            </a:r>
            <a:r>
              <a:rPr lang="ru-RU" sz="3800" b="1" dirty="0" err="1">
                <a:latin typeface="Times New Roman"/>
                <a:ea typeface="Times New Roman"/>
              </a:rPr>
              <a:t>қалай</a:t>
            </a:r>
            <a:r>
              <a:rPr lang="ru-RU" sz="3800" b="1" dirty="0">
                <a:latin typeface="Times New Roman"/>
                <a:ea typeface="Times New Roman"/>
              </a:rPr>
              <a:t> </a:t>
            </a:r>
            <a:r>
              <a:rPr lang="ru-RU" sz="3800" b="1" dirty="0" err="1">
                <a:latin typeface="Times New Roman"/>
                <a:ea typeface="Times New Roman"/>
              </a:rPr>
              <a:t>болуы</a:t>
            </a:r>
            <a:r>
              <a:rPr lang="ru-RU" sz="3800" b="1" dirty="0">
                <a:latin typeface="Times New Roman"/>
                <a:ea typeface="Times New Roman"/>
              </a:rPr>
              <a:t> </a:t>
            </a:r>
            <a:r>
              <a:rPr lang="ru-RU" sz="3800" b="1" dirty="0" err="1">
                <a:latin typeface="Times New Roman"/>
                <a:ea typeface="Times New Roman"/>
              </a:rPr>
              <a:t>мүмкін</a:t>
            </a:r>
            <a:r>
              <a:rPr lang="ru-RU" sz="3800" b="1" dirty="0">
                <a:latin typeface="Times New Roman"/>
                <a:ea typeface="Times New Roman"/>
              </a:rPr>
              <a:t>?</a:t>
            </a:r>
            <a:br>
              <a:rPr lang="ru-RU" sz="3800" b="1" dirty="0">
                <a:latin typeface="Times New Roman"/>
                <a:ea typeface="Times New Roman"/>
              </a:rPr>
            </a:br>
            <a:endParaRPr lang="ru-RU" sz="3800" b="1" dirty="0">
              <a:latin typeface="Times New Roman"/>
              <a:ea typeface="Times New Roman"/>
            </a:endParaRPr>
          </a:p>
          <a:p>
            <a:pPr>
              <a:spcAft>
                <a:spcPts val="750"/>
              </a:spcAft>
            </a:pPr>
            <a:r>
              <a:rPr lang="kk-KZ" sz="3800" b="1" dirty="0">
                <a:solidFill>
                  <a:srgbClr val="000000"/>
                </a:solidFill>
                <a:latin typeface="Times New Roman"/>
                <a:ea typeface="Times New Roman"/>
              </a:rPr>
              <a:t>2. Емделіп болған науқас дәрігерге өзінің алғысын белгілі - бір сыйлықты ( гүл, </a:t>
            </a:r>
            <a:r>
              <a:rPr lang="kk-KZ" sz="3800" b="1" dirty="0" smtClean="0">
                <a:solidFill>
                  <a:srgbClr val="000000"/>
                </a:solidFill>
                <a:latin typeface="Times New Roman"/>
                <a:ea typeface="Times New Roman"/>
              </a:rPr>
              <a:t>сағат, портрет</a:t>
            </a:r>
            <a:r>
              <a:rPr lang="kk-KZ" sz="3800" b="1" dirty="0">
                <a:solidFill>
                  <a:srgbClr val="000000"/>
                </a:solidFill>
                <a:latin typeface="Times New Roman"/>
                <a:ea typeface="Times New Roman"/>
              </a:rPr>
              <a:t>.....) сыйласа жемқорлыққа жатады ма?</a:t>
            </a:r>
            <a:br>
              <a:rPr lang="kk-KZ" sz="3800" b="1" dirty="0">
                <a:solidFill>
                  <a:srgbClr val="000000"/>
                </a:solidFill>
                <a:latin typeface="Times New Roman"/>
                <a:ea typeface="Times New Roman"/>
              </a:rPr>
            </a:br>
            <a:endParaRPr lang="ru-RU" sz="3800" b="1" dirty="0">
              <a:latin typeface="Times New Roman"/>
              <a:ea typeface="Times New Roman"/>
            </a:endParaRPr>
          </a:p>
          <a:p>
            <a:pPr>
              <a:spcAft>
                <a:spcPts val="750"/>
              </a:spcAft>
            </a:pPr>
            <a:r>
              <a:rPr lang="kk-KZ" sz="3800" b="1" dirty="0">
                <a:solidFill>
                  <a:srgbClr val="000000"/>
                </a:solidFill>
                <a:latin typeface="Times New Roman"/>
                <a:ea typeface="Times New Roman"/>
              </a:rPr>
              <a:t>3. Жоғарғы оқу орындарында білім алушылар, емтихан уақытында оқытушыларына үстел жасаса, бағалы сыйлық әперсе, жемқорлыққа жатады ма?</a:t>
            </a:r>
            <a:br>
              <a:rPr lang="kk-KZ" sz="3800" b="1" dirty="0">
                <a:solidFill>
                  <a:srgbClr val="000000"/>
                </a:solidFill>
                <a:latin typeface="Times New Roman"/>
                <a:ea typeface="Times New Roman"/>
              </a:rPr>
            </a:br>
            <a:endParaRPr lang="ru-RU" sz="3800" b="1" dirty="0">
              <a:latin typeface="Times New Roman"/>
              <a:ea typeface="Times New Roman"/>
            </a:endParaRPr>
          </a:p>
          <a:p>
            <a:pPr>
              <a:spcAft>
                <a:spcPts val="750"/>
              </a:spcAft>
            </a:pPr>
            <a:r>
              <a:rPr lang="kk-KZ" sz="3800" b="1" dirty="0">
                <a:solidFill>
                  <a:srgbClr val="000000"/>
                </a:solidFill>
                <a:latin typeface="Times New Roman"/>
                <a:ea typeface="Times New Roman"/>
              </a:rPr>
              <a:t>4. Қала ішіндегі автобустардың кейбіреулері тендер ұтып алады да, қала ішінде жолаушыларды тасымалдау барысында көптеген қателіктер жасап жатады. Мысалға автобусқа адамдарды санынан артық отырғызу, аялдамасы жоқ жерлерде тоқтап, адамдарды үсті - үстіне алу жемқорлыққа жата ма? (шофер, басқарушы директор, инженер арасындағы сыбайластық жемқорлықты көрсету)</a:t>
            </a:r>
            <a:endParaRPr lang="ru-RU" sz="3800" b="1" dirty="0">
              <a:latin typeface="Times New Roman"/>
              <a:ea typeface="Times New Roman"/>
            </a:endParaRPr>
          </a:p>
          <a:p>
            <a:endParaRPr lang="ru-RU" dirty="0"/>
          </a:p>
        </p:txBody>
      </p:sp>
    </p:spTree>
    <p:extLst>
      <p:ext uri="{BB962C8B-B14F-4D97-AF65-F5344CB8AC3E}">
        <p14:creationId xmlns:p14="http://schemas.microsoft.com/office/powerpoint/2010/main" val="46997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oc-terek.kz/images/korp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25985" cy="693345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kk-KZ" sz="2800" b="1" i="1" dirty="0" smtClean="0">
                <a:latin typeface="Times New Roman" pitchFamily="18" charset="0"/>
                <a:cs typeface="Times New Roman" pitchFamily="18" charset="0"/>
              </a:rPr>
              <a:t>Қорытынды</a:t>
            </a:r>
            <a:r>
              <a:rPr lang="kk-KZ" b="1" i="1" dirty="0" smtClean="0"/>
              <a:t> </a:t>
            </a:r>
            <a:endParaRPr lang="ru-RU" b="1" i="1" dirty="0"/>
          </a:p>
        </p:txBody>
      </p:sp>
      <p:sp>
        <p:nvSpPr>
          <p:cNvPr id="3" name="Объект 2"/>
          <p:cNvSpPr>
            <a:spLocks noGrp="1"/>
          </p:cNvSpPr>
          <p:nvPr>
            <p:ph sz="quarter" idx="13"/>
          </p:nvPr>
        </p:nvSpPr>
        <p:spPr>
          <a:xfrm>
            <a:off x="232168" y="3284984"/>
            <a:ext cx="4330824" cy="3052936"/>
          </a:xfrm>
        </p:spPr>
        <p:txBody>
          <a:bodyPr>
            <a:normAutofit fontScale="70000" lnSpcReduction="20000"/>
          </a:bodyPr>
          <a:lstStyle/>
          <a:p>
            <a:pPr marL="0" indent="0">
              <a:spcAft>
                <a:spcPts val="0"/>
              </a:spcAft>
              <a:buNone/>
            </a:pPr>
            <a:r>
              <a:rPr lang="kk-KZ" sz="3800" b="1" dirty="0">
                <a:solidFill>
                  <a:srgbClr val="222222"/>
                </a:solidFill>
                <a:latin typeface="Times New Roman"/>
                <a:ea typeface="Times New Roman"/>
              </a:rPr>
              <a:t>Топтық жұмыс.« Жемқорлық  індет – жою міндет»   тақырыбында  жарнама  жасау. </a:t>
            </a:r>
            <a:endParaRPr lang="ru-RU" sz="3800" b="1" dirty="0">
              <a:latin typeface="Times New Roman"/>
              <a:ea typeface="Times New Roman"/>
            </a:endParaRPr>
          </a:p>
          <a:p>
            <a:endParaRPr lang="kk-KZ" sz="3800" b="1" dirty="0" smtClean="0"/>
          </a:p>
          <a:p>
            <a:r>
              <a:rPr lang="kk-KZ" dirty="0" smtClean="0"/>
              <a:t>Мұғалімнің қорытындылауы. </a:t>
            </a:r>
          </a:p>
          <a:p>
            <a:pPr marL="0" indent="0">
              <a:buNone/>
            </a:pPr>
            <a:r>
              <a:rPr lang="kk-KZ" dirty="0"/>
              <a:t> </a:t>
            </a:r>
            <a:r>
              <a:rPr lang="kk-KZ" dirty="0" smtClean="0"/>
              <a:t>                                              Бейнесабақ.</a:t>
            </a:r>
            <a:r>
              <a:rPr lang="kk-KZ" u="sng" dirty="0">
                <a:solidFill>
                  <a:srgbClr val="222222"/>
                </a:solidFill>
                <a:ea typeface="Calibri"/>
                <a:cs typeface="Times New Roman"/>
                <a:hlinkClick r:id="rId3"/>
              </a:rPr>
              <a:t> https://www.youtube.com/watch?v=U00-OsYsg20</a:t>
            </a:r>
            <a:r>
              <a:rPr lang="kk-KZ" dirty="0">
                <a:solidFill>
                  <a:srgbClr val="222222"/>
                </a:solidFill>
                <a:ea typeface="Calibri"/>
                <a:cs typeface="Times New Roman"/>
              </a:rPr>
              <a:t> </a:t>
            </a:r>
            <a:endParaRPr lang="ru-RU" dirty="0"/>
          </a:p>
        </p:txBody>
      </p:sp>
    </p:spTree>
    <p:extLst>
      <p:ext uri="{BB962C8B-B14F-4D97-AF65-F5344CB8AC3E}">
        <p14:creationId xmlns:p14="http://schemas.microsoft.com/office/powerpoint/2010/main" val="2554349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681861"/>
            <a:ext cx="3817607" cy="229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descr="http://www.zhelezinka.pavlodar.gov.kz/upload/news/news_a28742b027440a0dd74e58c4b1178ca2_thu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317" y="644399"/>
            <a:ext cx="4933125" cy="3072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4994885"/>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49</TotalTime>
  <Words>334</Words>
  <Application>Microsoft Office PowerPoint</Application>
  <PresentationFormat>Экран (4:3)</PresentationFormat>
  <Paragraphs>35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 Тақырыпты болжау. </vt:lpstr>
      <vt:lpstr>Презентация PowerPoint</vt:lpstr>
      <vt:lpstr>Жұптық   жұмыс.  Мәтінді  пайдаланып, мына кестені  толтырып, пікірлеріңді  қорғаңдар. </vt:lpstr>
      <vt:lpstr>Топтық  жұмыс.  Топтар өз жағдаяттарын  қорғайды, дамытып айтады.</vt:lpstr>
      <vt:lpstr>Қорытынды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«Жемқорлық  індет – жою міндет» </dc:title>
  <dc:creator>Назымгуль Рахметова</dc:creator>
  <cp:lastModifiedBy>Болатбек</cp:lastModifiedBy>
  <cp:revision>6</cp:revision>
  <dcterms:created xsi:type="dcterms:W3CDTF">2017-10-16T16:09:22Z</dcterms:created>
  <dcterms:modified xsi:type="dcterms:W3CDTF">2017-10-16T17:09:57Z</dcterms:modified>
</cp:coreProperties>
</file>