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9" r:id="rId3"/>
    <p:sldId id="259" r:id="rId4"/>
    <p:sldId id="260" r:id="rId5"/>
    <p:sldId id="261" r:id="rId6"/>
    <p:sldId id="258" r:id="rId7"/>
    <p:sldId id="263" r:id="rId8"/>
    <p:sldId id="264" r:id="rId9"/>
    <p:sldId id="270" r:id="rId10"/>
    <p:sldId id="274" r:id="rId11"/>
    <p:sldId id="277" r:id="rId12"/>
    <p:sldId id="275" r:id="rId13"/>
    <p:sldId id="276" r:id="rId14"/>
    <p:sldId id="266" r:id="rId15"/>
    <p:sldId id="273" r:id="rId16"/>
    <p:sldId id="267" r:id="rId17"/>
    <p:sldId id="268"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824C313E-1348-4FE8-A492-FF7256A3C32C}" type="datetimeFigureOut">
              <a:rPr lang="ru-RU" smtClean="0"/>
              <a:t>13.09.2017</a:t>
            </a:fld>
            <a:endParaRPr lang="ru-RU"/>
          </a:p>
        </p:txBody>
      </p:sp>
      <p:sp>
        <p:nvSpPr>
          <p:cNvPr id="16" name="Slide Number Placeholder 15"/>
          <p:cNvSpPr>
            <a:spLocks noGrp="1"/>
          </p:cNvSpPr>
          <p:nvPr>
            <p:ph type="sldNum" sz="quarter" idx="11"/>
          </p:nvPr>
        </p:nvSpPr>
        <p:spPr/>
        <p:txBody>
          <a:bodyPr/>
          <a:lstStyle/>
          <a:p>
            <a:fld id="{7EE84ED5-B027-4C45-8F7A-648DB8A77D0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24C313E-1348-4FE8-A492-FF7256A3C32C}" type="datetimeFigureOut">
              <a:rPr lang="ru-RU" smtClean="0"/>
              <a:t>13.09.2017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E84ED5-B027-4C45-8F7A-648DB8A77D0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24C313E-1348-4FE8-A492-FF7256A3C32C}" type="datetimeFigureOut">
              <a:rPr lang="ru-RU" smtClean="0"/>
              <a:t>13.09.2017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E84ED5-B027-4C45-8F7A-648DB8A77D0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824C313E-1348-4FE8-A492-FF7256A3C32C}" type="datetimeFigureOut">
              <a:rPr lang="ru-RU" smtClean="0"/>
              <a:t>13.09.2017</a:t>
            </a:fld>
            <a:endParaRPr lang="ru-RU"/>
          </a:p>
        </p:txBody>
      </p:sp>
      <p:sp>
        <p:nvSpPr>
          <p:cNvPr id="15" name="Slide Number Placeholder 14"/>
          <p:cNvSpPr>
            <a:spLocks noGrp="1"/>
          </p:cNvSpPr>
          <p:nvPr>
            <p:ph type="sldNum" sz="quarter" idx="11"/>
          </p:nvPr>
        </p:nvSpPr>
        <p:spPr/>
        <p:txBody>
          <a:bodyPr/>
          <a:lstStyle/>
          <a:p>
            <a:fld id="{7EE84ED5-B027-4C45-8F7A-648DB8A77D0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824C313E-1348-4FE8-A492-FF7256A3C32C}" type="datetimeFigureOut">
              <a:rPr lang="ru-RU" smtClean="0"/>
              <a:t>13.09.2017</a:t>
            </a:fld>
            <a:endParaRPr lang="ru-RU"/>
          </a:p>
        </p:txBody>
      </p:sp>
      <p:sp>
        <p:nvSpPr>
          <p:cNvPr id="13" name="Slide Number Placeholder 12"/>
          <p:cNvSpPr>
            <a:spLocks noGrp="1"/>
          </p:cNvSpPr>
          <p:nvPr>
            <p:ph type="sldNum" sz="quarter" idx="11"/>
          </p:nvPr>
        </p:nvSpPr>
        <p:spPr/>
        <p:txBody>
          <a:bodyPr/>
          <a:lstStyle/>
          <a:p>
            <a:fld id="{7EE84ED5-B027-4C45-8F7A-648DB8A77D00}" type="slidenum">
              <a:rPr lang="ru-RU" smtClean="0"/>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24C313E-1348-4FE8-A492-FF7256A3C32C}" type="datetimeFigureOut">
              <a:rPr lang="ru-RU" smtClean="0"/>
              <a:t>13.09.2017</a:t>
            </a:fld>
            <a:endParaRPr lang="ru-RU"/>
          </a:p>
        </p:txBody>
      </p:sp>
      <p:sp>
        <p:nvSpPr>
          <p:cNvPr id="9" name="Slide Number Placeholder 8"/>
          <p:cNvSpPr>
            <a:spLocks noGrp="1"/>
          </p:cNvSpPr>
          <p:nvPr>
            <p:ph type="sldNum" sz="quarter" idx="11"/>
          </p:nvPr>
        </p:nvSpPr>
        <p:spPr/>
        <p:txBody>
          <a:bodyPr/>
          <a:lstStyle/>
          <a:p>
            <a:fld id="{7EE84ED5-B027-4C45-8F7A-648DB8A77D00}"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824C313E-1348-4FE8-A492-FF7256A3C32C}" type="datetimeFigureOut">
              <a:rPr lang="ru-RU" smtClean="0"/>
              <a:t>13.09.2017</a:t>
            </a:fld>
            <a:endParaRPr lang="ru-RU"/>
          </a:p>
        </p:txBody>
      </p:sp>
      <p:sp>
        <p:nvSpPr>
          <p:cNvPr id="15" name="Slide Number Placeholder 14"/>
          <p:cNvSpPr>
            <a:spLocks noGrp="1"/>
          </p:cNvSpPr>
          <p:nvPr>
            <p:ph type="sldNum" sz="quarter" idx="11"/>
          </p:nvPr>
        </p:nvSpPr>
        <p:spPr/>
        <p:txBody>
          <a:bodyPr/>
          <a:lstStyle/>
          <a:p>
            <a:fld id="{7EE84ED5-B027-4C45-8F7A-648DB8A77D0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824C313E-1348-4FE8-A492-FF7256A3C32C}" type="datetimeFigureOut">
              <a:rPr lang="ru-RU" smtClean="0"/>
              <a:t>13.09.2017</a:t>
            </a:fld>
            <a:endParaRPr lang="ru-RU"/>
          </a:p>
        </p:txBody>
      </p:sp>
      <p:sp>
        <p:nvSpPr>
          <p:cNvPr id="8" name="Slide Number Placeholder 7"/>
          <p:cNvSpPr>
            <a:spLocks noGrp="1"/>
          </p:cNvSpPr>
          <p:nvPr>
            <p:ph type="sldNum" sz="quarter" idx="11"/>
          </p:nvPr>
        </p:nvSpPr>
        <p:spPr/>
        <p:txBody>
          <a:bodyPr/>
          <a:lstStyle/>
          <a:p>
            <a:fld id="{7EE84ED5-B027-4C45-8F7A-648DB8A77D0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24C313E-1348-4FE8-A492-FF7256A3C32C}" type="datetimeFigureOut">
              <a:rPr lang="ru-RU" smtClean="0"/>
              <a:t>13.09.2017</a:t>
            </a:fld>
            <a:endParaRPr lang="ru-RU"/>
          </a:p>
        </p:txBody>
      </p:sp>
      <p:sp>
        <p:nvSpPr>
          <p:cNvPr id="6" name="Slide Number Placeholder 5"/>
          <p:cNvSpPr>
            <a:spLocks noGrp="1"/>
          </p:cNvSpPr>
          <p:nvPr>
            <p:ph type="sldNum" sz="quarter" idx="11"/>
          </p:nvPr>
        </p:nvSpPr>
        <p:spPr/>
        <p:txBody>
          <a:bodyPr/>
          <a:lstStyle/>
          <a:p>
            <a:fld id="{7EE84ED5-B027-4C45-8F7A-648DB8A77D00}" type="slidenum">
              <a:rPr lang="ru-RU" smtClean="0"/>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824C313E-1348-4FE8-A492-FF7256A3C32C}" type="datetimeFigureOut">
              <a:rPr lang="ru-RU" smtClean="0"/>
              <a:t>13.09.2017</a:t>
            </a:fld>
            <a:endParaRPr lang="ru-RU"/>
          </a:p>
        </p:txBody>
      </p:sp>
      <p:sp>
        <p:nvSpPr>
          <p:cNvPr id="16" name="Slide Number Placeholder 15"/>
          <p:cNvSpPr>
            <a:spLocks noGrp="1"/>
          </p:cNvSpPr>
          <p:nvPr>
            <p:ph type="sldNum" sz="quarter" idx="11"/>
          </p:nvPr>
        </p:nvSpPr>
        <p:spPr/>
        <p:txBody>
          <a:bodyPr/>
          <a:lstStyle/>
          <a:p>
            <a:fld id="{7EE84ED5-B027-4C45-8F7A-648DB8A77D0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824C313E-1348-4FE8-A492-FF7256A3C32C}" type="datetimeFigureOut">
              <a:rPr lang="ru-RU" smtClean="0"/>
              <a:t>13.09.2017</a:t>
            </a:fld>
            <a:endParaRPr lang="ru-RU"/>
          </a:p>
        </p:txBody>
      </p:sp>
      <p:sp>
        <p:nvSpPr>
          <p:cNvPr id="14" name="Slide Number Placeholder 13"/>
          <p:cNvSpPr>
            <a:spLocks noGrp="1"/>
          </p:cNvSpPr>
          <p:nvPr>
            <p:ph type="sldNum" sz="quarter" idx="11"/>
          </p:nvPr>
        </p:nvSpPr>
        <p:spPr/>
        <p:txBody>
          <a:bodyPr/>
          <a:lstStyle/>
          <a:p>
            <a:fld id="{7EE84ED5-B027-4C45-8F7A-648DB8A77D00}"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824C313E-1348-4FE8-A492-FF7256A3C32C}" type="datetimeFigureOut">
              <a:rPr lang="ru-RU" smtClean="0"/>
              <a:t>13.09.2017</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7EE84ED5-B027-4C45-8F7A-648DB8A77D0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422" t="20040" r="8415" b="10516"/>
          <a:stretch/>
        </p:blipFill>
        <p:spPr bwMode="auto">
          <a:xfrm>
            <a:off x="0" y="3083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755576" y="980728"/>
            <a:ext cx="7560840" cy="3416320"/>
          </a:xfrm>
          <a:prstGeom prst="rect">
            <a:avLst/>
          </a:prstGeom>
        </p:spPr>
        <p:txBody>
          <a:bodyPr wrap="square">
            <a:spAutoFit/>
          </a:bodyPr>
          <a:lstStyle/>
          <a:p>
            <a:r>
              <a:rPr lang="ru-RU" sz="2400" b="1" dirty="0" err="1" smtClean="0">
                <a:solidFill>
                  <a:srgbClr val="C00000"/>
                </a:solidFill>
                <a:latin typeface="Times New Roman" pitchFamily="18" charset="0"/>
                <a:cs typeface="Times New Roman" pitchFamily="18" charset="0"/>
              </a:rPr>
              <a:t>Қызығушылықты</a:t>
            </a:r>
            <a:r>
              <a:rPr lang="ru-RU" sz="2400" b="1" dirty="0" smtClean="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ояту</a:t>
            </a:r>
            <a:endParaRPr lang="ru-RU" sz="2400" b="1" dirty="0" smtClean="0">
              <a:solidFill>
                <a:srgbClr val="C00000"/>
              </a:solidFill>
              <a:latin typeface="Times New Roman" pitchFamily="18" charset="0"/>
              <a:cs typeface="Times New Roman" pitchFamily="18" charset="0"/>
            </a:endParaRPr>
          </a:p>
          <a:p>
            <a:endParaRPr lang="ru-RU" sz="2400" dirty="0" smtClean="0">
              <a:solidFill>
                <a:srgbClr val="C00000"/>
              </a:solidFill>
              <a:latin typeface="Times New Roman" pitchFamily="18" charset="0"/>
              <a:cs typeface="Times New Roman" pitchFamily="18" charset="0"/>
            </a:endParaRPr>
          </a:p>
          <a:p>
            <a:r>
              <a:rPr lang="ru-RU" sz="2400" b="1" dirty="0" smtClean="0">
                <a:solidFill>
                  <a:srgbClr val="C00000"/>
                </a:solidFill>
                <a:latin typeface="Times New Roman" pitchFamily="18" charset="0"/>
                <a:cs typeface="Times New Roman" pitchFamily="18" charset="0"/>
              </a:rPr>
              <a:t>«</a:t>
            </a:r>
            <a:r>
              <a:rPr lang="ru-RU" sz="2400" b="1" dirty="0" err="1" smtClean="0">
                <a:solidFill>
                  <a:srgbClr val="C00000"/>
                </a:solidFill>
                <a:latin typeface="Times New Roman" pitchFamily="18" charset="0"/>
                <a:cs typeface="Times New Roman" pitchFamily="18" charset="0"/>
              </a:rPr>
              <a:t>Допты</a:t>
            </a:r>
            <a:r>
              <a:rPr lang="ru-RU" sz="2400" b="1" dirty="0" smtClean="0">
                <a:solidFill>
                  <a:srgbClr val="C00000"/>
                </a:solidFill>
                <a:latin typeface="Times New Roman" pitchFamily="18" charset="0"/>
                <a:cs typeface="Times New Roman" pitchFamily="18" charset="0"/>
              </a:rPr>
              <a:t> ал, </a:t>
            </a:r>
            <a:r>
              <a:rPr lang="ru-RU" sz="2400" b="1" dirty="0" err="1" smtClean="0">
                <a:solidFill>
                  <a:srgbClr val="C00000"/>
                </a:solidFill>
                <a:latin typeface="Times New Roman" pitchFamily="18" charset="0"/>
                <a:cs typeface="Times New Roman" pitchFamily="18" charset="0"/>
              </a:rPr>
              <a:t>жауап</a:t>
            </a:r>
            <a:r>
              <a:rPr lang="ru-RU" sz="2400" b="1" dirty="0" smtClean="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бер</a:t>
            </a:r>
            <a:r>
              <a:rPr lang="ru-RU" sz="2400" b="1" dirty="0" smtClean="0">
                <a:solidFill>
                  <a:srgbClr val="C00000"/>
                </a:solidFill>
                <a:latin typeface="Times New Roman" pitchFamily="18" charset="0"/>
                <a:cs typeface="Times New Roman" pitchFamily="18" charset="0"/>
              </a:rPr>
              <a:t>»</a:t>
            </a:r>
          </a:p>
          <a:p>
            <a:endParaRPr lang="ru-RU" sz="2400" dirty="0" smtClean="0">
              <a:latin typeface="Times New Roman" pitchFamily="18" charset="0"/>
              <a:cs typeface="Times New Roman" pitchFamily="18" charset="0"/>
            </a:endParaRPr>
          </a:p>
          <a:p>
            <a:r>
              <a:rPr lang="en-GB" sz="2400" dirty="0" err="1" smtClean="0">
                <a:solidFill>
                  <a:srgbClr val="002060"/>
                </a:solidFill>
                <a:latin typeface="Times New Roman" pitchFamily="18" charset="0"/>
                <a:cs typeface="Times New Roman" pitchFamily="18" charset="0"/>
              </a:rPr>
              <a:t>Мұғалім</a:t>
            </a:r>
            <a:r>
              <a:rPr lang="en-GB" sz="2400" dirty="0" smtClean="0">
                <a:solidFill>
                  <a:srgbClr val="002060"/>
                </a:solidFill>
                <a:latin typeface="Times New Roman" pitchFamily="18" charset="0"/>
                <a:cs typeface="Times New Roman" pitchFamily="18" charset="0"/>
              </a:rPr>
              <a:t> </a:t>
            </a:r>
            <a:r>
              <a:rPr lang="kk-KZ" sz="2400" dirty="0" smtClean="0">
                <a:solidFill>
                  <a:srgbClr val="002060"/>
                </a:solidFill>
                <a:latin typeface="Times New Roman" pitchFamily="18" charset="0"/>
                <a:cs typeface="Times New Roman" pitchFamily="18" charset="0"/>
              </a:rPr>
              <a:t>ауа райы тақырыбына қатысты </a:t>
            </a:r>
            <a:r>
              <a:rPr lang="en-GB" sz="2400" dirty="0" err="1" smtClean="0">
                <a:solidFill>
                  <a:srgbClr val="002060"/>
                </a:solidFill>
                <a:latin typeface="Times New Roman" pitchFamily="18" charset="0"/>
                <a:cs typeface="Times New Roman" pitchFamily="18" charset="0"/>
              </a:rPr>
              <a:t>сөздердің</a:t>
            </a:r>
            <a:r>
              <a:rPr lang="en-GB" sz="2400" dirty="0" smtClean="0">
                <a:solidFill>
                  <a:srgbClr val="002060"/>
                </a:solidFill>
                <a:latin typeface="Times New Roman" pitchFamily="18" charset="0"/>
                <a:cs typeface="Times New Roman" pitchFamily="18" charset="0"/>
              </a:rPr>
              <a:t> </a:t>
            </a:r>
            <a:r>
              <a:rPr lang="en-GB" sz="2400" dirty="0" err="1" smtClean="0">
                <a:solidFill>
                  <a:srgbClr val="002060"/>
                </a:solidFill>
                <a:latin typeface="Times New Roman" pitchFamily="18" charset="0"/>
                <a:cs typeface="Times New Roman" pitchFamily="18" charset="0"/>
              </a:rPr>
              <a:t>біреуін</a:t>
            </a:r>
            <a:r>
              <a:rPr lang="en-GB" sz="2400" dirty="0" smtClean="0">
                <a:solidFill>
                  <a:srgbClr val="002060"/>
                </a:solidFill>
                <a:latin typeface="Times New Roman" pitchFamily="18" charset="0"/>
                <a:cs typeface="Times New Roman" pitchFamily="18" charset="0"/>
              </a:rPr>
              <a:t> </a:t>
            </a:r>
            <a:r>
              <a:rPr lang="en-GB" sz="2400" dirty="0" err="1" smtClean="0">
                <a:solidFill>
                  <a:srgbClr val="002060"/>
                </a:solidFill>
                <a:latin typeface="Times New Roman" pitchFamily="18" charset="0"/>
                <a:cs typeface="Times New Roman" pitchFamily="18" charset="0"/>
              </a:rPr>
              <a:t>айтып</a:t>
            </a:r>
            <a:r>
              <a:rPr lang="en-GB" sz="2400" dirty="0" smtClean="0">
                <a:solidFill>
                  <a:srgbClr val="002060"/>
                </a:solidFill>
                <a:latin typeface="Times New Roman" pitchFamily="18" charset="0"/>
                <a:cs typeface="Times New Roman" pitchFamily="18" charset="0"/>
              </a:rPr>
              <a:t>, </a:t>
            </a:r>
            <a:r>
              <a:rPr lang="en-GB" sz="2400" dirty="0" err="1" smtClean="0">
                <a:solidFill>
                  <a:srgbClr val="002060"/>
                </a:solidFill>
                <a:latin typeface="Times New Roman" pitchFamily="18" charset="0"/>
                <a:cs typeface="Times New Roman" pitchFamily="18" charset="0"/>
              </a:rPr>
              <a:t>кез</a:t>
            </a:r>
            <a:r>
              <a:rPr lang="en-GB" sz="2400" dirty="0" smtClean="0">
                <a:solidFill>
                  <a:srgbClr val="002060"/>
                </a:solidFill>
                <a:latin typeface="Times New Roman" pitchFamily="18" charset="0"/>
                <a:cs typeface="Times New Roman" pitchFamily="18" charset="0"/>
              </a:rPr>
              <a:t> </a:t>
            </a:r>
            <a:r>
              <a:rPr lang="en-GB" sz="2400" dirty="0" err="1" smtClean="0">
                <a:solidFill>
                  <a:srgbClr val="002060"/>
                </a:solidFill>
                <a:latin typeface="Times New Roman" pitchFamily="18" charset="0"/>
                <a:cs typeface="Times New Roman" pitchFamily="18" charset="0"/>
              </a:rPr>
              <a:t>келген</a:t>
            </a:r>
            <a:r>
              <a:rPr lang="en-GB" sz="2400" dirty="0" smtClean="0">
                <a:solidFill>
                  <a:srgbClr val="002060"/>
                </a:solidFill>
                <a:latin typeface="Times New Roman" pitchFamily="18" charset="0"/>
                <a:cs typeface="Times New Roman" pitchFamily="18" charset="0"/>
              </a:rPr>
              <a:t> </a:t>
            </a:r>
            <a:r>
              <a:rPr lang="en-GB" sz="2400" dirty="0" err="1" smtClean="0">
                <a:solidFill>
                  <a:srgbClr val="002060"/>
                </a:solidFill>
                <a:latin typeface="Times New Roman" pitchFamily="18" charset="0"/>
                <a:cs typeface="Times New Roman" pitchFamily="18" charset="0"/>
              </a:rPr>
              <a:t>оқушыға</a:t>
            </a:r>
            <a:r>
              <a:rPr lang="en-GB" sz="2400" dirty="0" smtClean="0">
                <a:solidFill>
                  <a:srgbClr val="002060"/>
                </a:solidFill>
                <a:latin typeface="Times New Roman" pitchFamily="18" charset="0"/>
                <a:cs typeface="Times New Roman" pitchFamily="18" charset="0"/>
              </a:rPr>
              <a:t> </a:t>
            </a:r>
            <a:r>
              <a:rPr lang="en-GB" sz="2400" dirty="0" err="1" smtClean="0">
                <a:solidFill>
                  <a:srgbClr val="002060"/>
                </a:solidFill>
                <a:latin typeface="Times New Roman" pitchFamily="18" charset="0"/>
                <a:cs typeface="Times New Roman" pitchFamily="18" charset="0"/>
              </a:rPr>
              <a:t>кішкене</a:t>
            </a:r>
            <a:r>
              <a:rPr lang="en-GB" sz="2400" dirty="0" smtClean="0">
                <a:solidFill>
                  <a:srgbClr val="002060"/>
                </a:solidFill>
                <a:latin typeface="Times New Roman" pitchFamily="18" charset="0"/>
                <a:cs typeface="Times New Roman" pitchFamily="18" charset="0"/>
              </a:rPr>
              <a:t> </a:t>
            </a:r>
            <a:r>
              <a:rPr lang="en-GB" sz="2400" dirty="0" err="1" smtClean="0">
                <a:solidFill>
                  <a:srgbClr val="002060"/>
                </a:solidFill>
                <a:latin typeface="Times New Roman" pitchFamily="18" charset="0"/>
                <a:cs typeface="Times New Roman" pitchFamily="18" charset="0"/>
              </a:rPr>
              <a:t>допты</a:t>
            </a:r>
            <a:r>
              <a:rPr lang="en-GB" sz="2400" dirty="0" smtClean="0">
                <a:solidFill>
                  <a:srgbClr val="002060"/>
                </a:solidFill>
                <a:latin typeface="Times New Roman" pitchFamily="18" charset="0"/>
                <a:cs typeface="Times New Roman" pitchFamily="18" charset="0"/>
              </a:rPr>
              <a:t> </a:t>
            </a:r>
            <a:r>
              <a:rPr lang="en-GB" sz="2400" dirty="0" err="1" smtClean="0">
                <a:solidFill>
                  <a:srgbClr val="002060"/>
                </a:solidFill>
                <a:latin typeface="Times New Roman" pitchFamily="18" charset="0"/>
                <a:cs typeface="Times New Roman" pitchFamily="18" charset="0"/>
              </a:rPr>
              <a:t>лақтырады</a:t>
            </a:r>
            <a:r>
              <a:rPr lang="en-GB" sz="2400" dirty="0" smtClean="0">
                <a:solidFill>
                  <a:srgbClr val="002060"/>
                </a:solidFill>
                <a:latin typeface="Times New Roman" pitchFamily="18" charset="0"/>
                <a:cs typeface="Times New Roman" pitchFamily="18" charset="0"/>
              </a:rPr>
              <a:t>. </a:t>
            </a:r>
            <a:r>
              <a:rPr lang="en-GB" sz="2400" dirty="0" err="1" smtClean="0">
                <a:solidFill>
                  <a:srgbClr val="002060"/>
                </a:solidFill>
                <a:latin typeface="Times New Roman" pitchFamily="18" charset="0"/>
                <a:cs typeface="Times New Roman" pitchFamily="18" charset="0"/>
              </a:rPr>
              <a:t>Допты</a:t>
            </a:r>
            <a:r>
              <a:rPr lang="en-GB" sz="2400" dirty="0" smtClean="0">
                <a:solidFill>
                  <a:srgbClr val="002060"/>
                </a:solidFill>
                <a:latin typeface="Times New Roman" pitchFamily="18" charset="0"/>
                <a:cs typeface="Times New Roman" pitchFamily="18" charset="0"/>
              </a:rPr>
              <a:t> </a:t>
            </a:r>
            <a:r>
              <a:rPr lang="en-GB" sz="2400" dirty="0" err="1" smtClean="0">
                <a:solidFill>
                  <a:srgbClr val="002060"/>
                </a:solidFill>
                <a:latin typeface="Times New Roman" pitchFamily="18" charset="0"/>
                <a:cs typeface="Times New Roman" pitchFamily="18" charset="0"/>
              </a:rPr>
              <a:t>қағып</a:t>
            </a:r>
            <a:r>
              <a:rPr lang="en-GB" sz="2400" dirty="0" smtClean="0">
                <a:solidFill>
                  <a:srgbClr val="002060"/>
                </a:solidFill>
                <a:latin typeface="Times New Roman" pitchFamily="18" charset="0"/>
                <a:cs typeface="Times New Roman" pitchFamily="18" charset="0"/>
              </a:rPr>
              <a:t> </a:t>
            </a:r>
            <a:r>
              <a:rPr lang="en-GB" sz="2400" dirty="0" err="1" smtClean="0">
                <a:solidFill>
                  <a:srgbClr val="002060"/>
                </a:solidFill>
                <a:latin typeface="Times New Roman" pitchFamily="18" charset="0"/>
                <a:cs typeface="Times New Roman" pitchFamily="18" charset="0"/>
              </a:rPr>
              <a:t>алған</a:t>
            </a:r>
            <a:r>
              <a:rPr lang="en-GB" sz="2400" dirty="0" smtClean="0">
                <a:solidFill>
                  <a:srgbClr val="002060"/>
                </a:solidFill>
                <a:latin typeface="Times New Roman" pitchFamily="18" charset="0"/>
                <a:cs typeface="Times New Roman" pitchFamily="18" charset="0"/>
              </a:rPr>
              <a:t> </a:t>
            </a:r>
            <a:r>
              <a:rPr lang="en-GB" sz="2400" dirty="0" err="1" smtClean="0">
                <a:solidFill>
                  <a:srgbClr val="002060"/>
                </a:solidFill>
                <a:latin typeface="Times New Roman" pitchFamily="18" charset="0"/>
                <a:cs typeface="Times New Roman" pitchFamily="18" charset="0"/>
              </a:rPr>
              <a:t>оқушы</a:t>
            </a:r>
            <a:r>
              <a:rPr lang="en-GB" sz="2400" dirty="0" smtClean="0">
                <a:solidFill>
                  <a:srgbClr val="002060"/>
                </a:solidFill>
                <a:latin typeface="Times New Roman" pitchFamily="18" charset="0"/>
                <a:cs typeface="Times New Roman" pitchFamily="18" charset="0"/>
              </a:rPr>
              <a:t> </a:t>
            </a:r>
            <a:r>
              <a:rPr lang="en-GB" sz="2400" dirty="0" err="1" smtClean="0">
                <a:solidFill>
                  <a:srgbClr val="002060"/>
                </a:solidFill>
                <a:latin typeface="Times New Roman" pitchFamily="18" charset="0"/>
                <a:cs typeface="Times New Roman" pitchFamily="18" charset="0"/>
              </a:rPr>
              <a:t>мұғалім</a:t>
            </a:r>
            <a:r>
              <a:rPr lang="en-GB" sz="2400" dirty="0" smtClean="0">
                <a:solidFill>
                  <a:srgbClr val="002060"/>
                </a:solidFill>
                <a:latin typeface="Times New Roman" pitchFamily="18" charset="0"/>
                <a:cs typeface="Times New Roman" pitchFamily="18" charset="0"/>
              </a:rPr>
              <a:t> </a:t>
            </a:r>
            <a:r>
              <a:rPr lang="en-GB" sz="2400" dirty="0" err="1" smtClean="0">
                <a:solidFill>
                  <a:srgbClr val="002060"/>
                </a:solidFill>
                <a:latin typeface="Times New Roman" pitchFamily="18" charset="0"/>
                <a:cs typeface="Times New Roman" pitchFamily="18" charset="0"/>
              </a:rPr>
              <a:t>айтқан</a:t>
            </a:r>
            <a:r>
              <a:rPr lang="en-GB" sz="2400" dirty="0" smtClean="0">
                <a:solidFill>
                  <a:srgbClr val="002060"/>
                </a:solidFill>
                <a:latin typeface="Times New Roman" pitchFamily="18" charset="0"/>
                <a:cs typeface="Times New Roman" pitchFamily="18" charset="0"/>
              </a:rPr>
              <a:t> </a:t>
            </a:r>
            <a:r>
              <a:rPr lang="en-GB" sz="2400" dirty="0" err="1" smtClean="0">
                <a:solidFill>
                  <a:srgbClr val="002060"/>
                </a:solidFill>
                <a:latin typeface="Times New Roman" pitchFamily="18" charset="0"/>
                <a:cs typeface="Times New Roman" pitchFamily="18" charset="0"/>
              </a:rPr>
              <a:t>сөздің</a:t>
            </a:r>
            <a:r>
              <a:rPr lang="en-GB" sz="2400" dirty="0" smtClean="0">
                <a:solidFill>
                  <a:srgbClr val="002060"/>
                </a:solidFill>
                <a:latin typeface="Times New Roman" pitchFamily="18" charset="0"/>
                <a:cs typeface="Times New Roman" pitchFamily="18" charset="0"/>
              </a:rPr>
              <a:t> </a:t>
            </a:r>
            <a:r>
              <a:rPr lang="en-GB" sz="2400" dirty="0" err="1" smtClean="0">
                <a:solidFill>
                  <a:srgbClr val="002060"/>
                </a:solidFill>
                <a:latin typeface="Times New Roman" pitchFamily="18" charset="0"/>
                <a:cs typeface="Times New Roman" pitchFamily="18" charset="0"/>
              </a:rPr>
              <a:t>мағынасын</a:t>
            </a:r>
            <a:r>
              <a:rPr lang="en-GB" sz="2400" dirty="0" smtClean="0">
                <a:solidFill>
                  <a:srgbClr val="002060"/>
                </a:solidFill>
                <a:latin typeface="Times New Roman" pitchFamily="18" charset="0"/>
                <a:cs typeface="Times New Roman" pitchFamily="18" charset="0"/>
              </a:rPr>
              <a:t> </a:t>
            </a:r>
            <a:r>
              <a:rPr lang="en-GB" sz="2400" dirty="0" err="1" smtClean="0">
                <a:solidFill>
                  <a:srgbClr val="002060"/>
                </a:solidFill>
                <a:latin typeface="Times New Roman" pitchFamily="18" charset="0"/>
                <a:cs typeface="Times New Roman" pitchFamily="18" charset="0"/>
              </a:rPr>
              <a:t>түсіндіріп</a:t>
            </a:r>
            <a:r>
              <a:rPr lang="en-GB" sz="2400" dirty="0" smtClean="0">
                <a:solidFill>
                  <a:srgbClr val="002060"/>
                </a:solidFill>
                <a:latin typeface="Times New Roman" pitchFamily="18" charset="0"/>
                <a:cs typeface="Times New Roman" pitchFamily="18" charset="0"/>
              </a:rPr>
              <a:t>, </a:t>
            </a:r>
            <a:r>
              <a:rPr lang="en-GB" sz="2400" dirty="0" err="1" smtClean="0">
                <a:solidFill>
                  <a:srgbClr val="002060"/>
                </a:solidFill>
                <a:latin typeface="Times New Roman" pitchFamily="18" charset="0"/>
                <a:cs typeface="Times New Roman" pitchFamily="18" charset="0"/>
              </a:rPr>
              <a:t>басқа</a:t>
            </a:r>
            <a:r>
              <a:rPr lang="en-GB" sz="2400" dirty="0" smtClean="0">
                <a:solidFill>
                  <a:srgbClr val="002060"/>
                </a:solidFill>
                <a:latin typeface="Times New Roman" pitchFamily="18" charset="0"/>
                <a:cs typeface="Times New Roman" pitchFamily="18" charset="0"/>
              </a:rPr>
              <a:t> </a:t>
            </a:r>
            <a:r>
              <a:rPr lang="en-GB" sz="2400" dirty="0" err="1" smtClean="0">
                <a:solidFill>
                  <a:srgbClr val="002060"/>
                </a:solidFill>
                <a:latin typeface="Times New Roman" pitchFamily="18" charset="0"/>
                <a:cs typeface="Times New Roman" pitchFamily="18" charset="0"/>
              </a:rPr>
              <a:t>бір</a:t>
            </a:r>
            <a:r>
              <a:rPr lang="en-GB" sz="2400" dirty="0" smtClean="0">
                <a:solidFill>
                  <a:srgbClr val="002060"/>
                </a:solidFill>
                <a:latin typeface="Times New Roman" pitchFamily="18" charset="0"/>
                <a:cs typeface="Times New Roman" pitchFamily="18" charset="0"/>
              </a:rPr>
              <a:t> </a:t>
            </a:r>
            <a:r>
              <a:rPr lang="en-GB" sz="2400" dirty="0" err="1" smtClean="0">
                <a:solidFill>
                  <a:srgbClr val="002060"/>
                </a:solidFill>
                <a:latin typeface="Times New Roman" pitchFamily="18" charset="0"/>
                <a:cs typeface="Times New Roman" pitchFamily="18" charset="0"/>
              </a:rPr>
              <a:t>сөзді</a:t>
            </a:r>
            <a:r>
              <a:rPr lang="en-GB" sz="2400" dirty="0" smtClean="0">
                <a:solidFill>
                  <a:srgbClr val="002060"/>
                </a:solidFill>
                <a:latin typeface="Times New Roman" pitchFamily="18" charset="0"/>
                <a:cs typeface="Times New Roman" pitchFamily="18" charset="0"/>
              </a:rPr>
              <a:t> </a:t>
            </a:r>
            <a:r>
              <a:rPr lang="en-GB" sz="2400" dirty="0" err="1" smtClean="0">
                <a:solidFill>
                  <a:srgbClr val="002060"/>
                </a:solidFill>
                <a:latin typeface="Times New Roman" pitchFamily="18" charset="0"/>
                <a:cs typeface="Times New Roman" pitchFamily="18" charset="0"/>
              </a:rPr>
              <a:t>айтады</a:t>
            </a:r>
            <a:r>
              <a:rPr lang="en-GB" sz="2400" dirty="0" smtClean="0">
                <a:solidFill>
                  <a:srgbClr val="002060"/>
                </a:solidFill>
                <a:latin typeface="Times New Roman" pitchFamily="18" charset="0"/>
                <a:cs typeface="Times New Roman" pitchFamily="18" charset="0"/>
              </a:rPr>
              <a:t> </a:t>
            </a:r>
            <a:r>
              <a:rPr lang="en-GB" sz="2400" dirty="0" err="1" smtClean="0">
                <a:solidFill>
                  <a:srgbClr val="002060"/>
                </a:solidFill>
                <a:latin typeface="Times New Roman" pitchFamily="18" charset="0"/>
                <a:cs typeface="Times New Roman" pitchFamily="18" charset="0"/>
              </a:rPr>
              <a:t>да</a:t>
            </a:r>
            <a:r>
              <a:rPr lang="en-GB" sz="2400" dirty="0" smtClean="0">
                <a:solidFill>
                  <a:srgbClr val="002060"/>
                </a:solidFill>
                <a:latin typeface="Times New Roman" pitchFamily="18" charset="0"/>
                <a:cs typeface="Times New Roman" pitchFamily="18" charset="0"/>
              </a:rPr>
              <a:t>, </a:t>
            </a:r>
            <a:r>
              <a:rPr lang="en-GB" sz="2400" dirty="0" err="1" smtClean="0">
                <a:solidFill>
                  <a:srgbClr val="002060"/>
                </a:solidFill>
                <a:latin typeface="Times New Roman" pitchFamily="18" charset="0"/>
                <a:cs typeface="Times New Roman" pitchFamily="18" charset="0"/>
              </a:rPr>
              <a:t>допты</a:t>
            </a:r>
            <a:r>
              <a:rPr lang="en-GB" sz="2400" dirty="0" smtClean="0">
                <a:solidFill>
                  <a:srgbClr val="002060"/>
                </a:solidFill>
                <a:latin typeface="Times New Roman" pitchFamily="18" charset="0"/>
                <a:cs typeface="Times New Roman" pitchFamily="18" charset="0"/>
              </a:rPr>
              <a:t> </a:t>
            </a:r>
            <a:r>
              <a:rPr lang="en-GB" sz="2400" dirty="0" err="1" smtClean="0">
                <a:solidFill>
                  <a:srgbClr val="002060"/>
                </a:solidFill>
                <a:latin typeface="Times New Roman" pitchFamily="18" charset="0"/>
                <a:cs typeface="Times New Roman" pitchFamily="18" charset="0"/>
              </a:rPr>
              <a:t>айналысындағы</a:t>
            </a:r>
            <a:r>
              <a:rPr lang="en-GB" sz="2400" dirty="0" smtClean="0">
                <a:solidFill>
                  <a:srgbClr val="002060"/>
                </a:solidFill>
                <a:latin typeface="Times New Roman" pitchFamily="18" charset="0"/>
                <a:cs typeface="Times New Roman" pitchFamily="18" charset="0"/>
              </a:rPr>
              <a:t> </a:t>
            </a:r>
            <a:r>
              <a:rPr lang="en-GB" sz="2400" dirty="0" err="1" smtClean="0">
                <a:solidFill>
                  <a:srgbClr val="002060"/>
                </a:solidFill>
                <a:latin typeface="Times New Roman" pitchFamily="18" charset="0"/>
                <a:cs typeface="Times New Roman" pitchFamily="18" charset="0"/>
              </a:rPr>
              <a:t>біреуіне</a:t>
            </a:r>
            <a:r>
              <a:rPr lang="en-GB" sz="2400" dirty="0" smtClean="0">
                <a:solidFill>
                  <a:srgbClr val="002060"/>
                </a:solidFill>
                <a:latin typeface="Times New Roman" pitchFamily="18" charset="0"/>
                <a:cs typeface="Times New Roman" pitchFamily="18" charset="0"/>
              </a:rPr>
              <a:t> </a:t>
            </a:r>
            <a:r>
              <a:rPr lang="en-GB" sz="2400" dirty="0" err="1" smtClean="0">
                <a:solidFill>
                  <a:srgbClr val="002060"/>
                </a:solidFill>
                <a:latin typeface="Times New Roman" pitchFamily="18" charset="0"/>
                <a:cs typeface="Times New Roman" pitchFamily="18" charset="0"/>
              </a:rPr>
              <a:t>лақтырады</a:t>
            </a:r>
            <a:r>
              <a:rPr lang="en-GB" sz="2400" dirty="0" smtClean="0">
                <a:solidFill>
                  <a:srgbClr val="002060"/>
                </a:solidFill>
                <a:latin typeface="Times New Roman" pitchFamily="18" charset="0"/>
                <a:cs typeface="Times New Roman" pitchFamily="18" charset="0"/>
              </a:rPr>
              <a:t>.</a:t>
            </a:r>
            <a:endParaRPr lang="ru-RU"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371855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ртинки по запросу Ауа райы 15.01.2017"/>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280920" cy="5904656"/>
          </a:xfrm>
          <a:prstGeom prst="rect">
            <a:avLst/>
          </a:prstGeom>
          <a:noFill/>
          <a:ln>
            <a:noFill/>
          </a:ln>
        </p:spPr>
      </p:pic>
    </p:spTree>
    <p:extLst>
      <p:ext uri="{BB962C8B-B14F-4D97-AF65-F5344CB8AC3E}">
        <p14:creationId xmlns:p14="http://schemas.microsoft.com/office/powerpoint/2010/main" val="1585331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7"/>
          <p:cNvPicPr>
            <a:picLocks noChangeAspect="1" noChangeArrowheads="1"/>
          </p:cNvPicPr>
          <p:nvPr/>
        </p:nvPicPr>
        <p:blipFill>
          <a:blip r:embed="rId2">
            <a:extLst>
              <a:ext uri="{28A0092B-C50C-407E-A947-70E740481C1C}">
                <a14:useLocalDpi xmlns:a14="http://schemas.microsoft.com/office/drawing/2010/main" val="0"/>
              </a:ext>
            </a:extLst>
          </a:blip>
          <a:srcRect l="13319" t="23416" r="37431" b="19559"/>
          <a:stretch>
            <a:fillRect/>
          </a:stretch>
        </p:blipFill>
        <p:spPr bwMode="auto">
          <a:xfrm>
            <a:off x="323528" y="260648"/>
            <a:ext cx="8724458" cy="6090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393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9" descr="Описание: Картинки по запросу ауа райы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332656"/>
            <a:ext cx="8678364" cy="639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984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8" descr="Описание: Картинки по запросу ауа райы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7" y="741862"/>
            <a:ext cx="8136904" cy="59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403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422" t="20040" r="8415" b="10516"/>
          <a:stretch/>
        </p:blipFill>
        <p:spPr bwMode="auto">
          <a:xfrm>
            <a:off x="0" y="3083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39552" y="620688"/>
            <a:ext cx="8064896" cy="4462760"/>
          </a:xfrm>
          <a:prstGeom prst="rect">
            <a:avLst/>
          </a:prstGeom>
        </p:spPr>
        <p:txBody>
          <a:bodyPr wrap="square">
            <a:spAutoFit/>
          </a:bodyPr>
          <a:lstStyle/>
          <a:p>
            <a:r>
              <a:rPr lang="ru-RU" sz="2000" b="1" dirty="0" err="1" smtClean="0">
                <a:solidFill>
                  <a:srgbClr val="C00000"/>
                </a:solidFill>
                <a:latin typeface="Times New Roman" pitchFamily="18" charset="0"/>
                <a:cs typeface="Times New Roman" pitchFamily="18" charset="0"/>
              </a:rPr>
              <a:t>Тапсырма</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барысы</a:t>
            </a:r>
            <a:r>
              <a:rPr lang="ru-RU" sz="2000" b="1" dirty="0" smtClean="0">
                <a:solidFill>
                  <a:srgbClr val="C00000"/>
                </a:solidFill>
                <a:latin typeface="Times New Roman" pitchFamily="18" charset="0"/>
                <a:cs typeface="Times New Roman" pitchFamily="18" charset="0"/>
              </a:rPr>
              <a:t>:</a:t>
            </a:r>
          </a:p>
          <a:p>
            <a:endParaRPr lang="ru-RU" sz="2000" dirty="0" smtClean="0">
              <a:solidFill>
                <a:srgbClr val="002060"/>
              </a:solidFill>
              <a:latin typeface="Times New Roman" pitchFamily="18" charset="0"/>
              <a:cs typeface="Times New Roman" pitchFamily="18" charset="0"/>
            </a:endParaRPr>
          </a:p>
          <a:p>
            <a:pPr marL="457200" indent="-457200">
              <a:buAutoNum type="arabicPeriod"/>
            </a:pPr>
            <a:r>
              <a:rPr lang="ru-RU" sz="2000" dirty="0" err="1" smtClean="0">
                <a:solidFill>
                  <a:srgbClr val="002060"/>
                </a:solidFill>
                <a:latin typeface="Times New Roman" pitchFamily="18" charset="0"/>
                <a:cs typeface="Times New Roman" pitchFamily="18" charset="0"/>
              </a:rPr>
              <a:t>Оқушылар</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кесте</a:t>
            </a:r>
            <a:r>
              <a:rPr lang="ru-RU" sz="2000" dirty="0" smtClean="0">
                <a:solidFill>
                  <a:srgbClr val="002060"/>
                </a:solidFill>
                <a:latin typeface="Times New Roman" pitchFamily="18" charset="0"/>
                <a:cs typeface="Times New Roman" pitchFamily="18" charset="0"/>
              </a:rPr>
              <a:t>, диаграмма, </a:t>
            </a:r>
            <a:r>
              <a:rPr lang="ru-RU" sz="2000" dirty="0" err="1" smtClean="0">
                <a:solidFill>
                  <a:srgbClr val="002060"/>
                </a:solidFill>
                <a:latin typeface="Times New Roman" pitchFamily="18" charset="0"/>
                <a:cs typeface="Times New Roman" pitchFamily="18" charset="0"/>
              </a:rPr>
              <a:t>сызба</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шартты</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белгілер</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түрінде</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берілген</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ақпаратты</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жеке</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қарастырады</a:t>
            </a:r>
            <a:r>
              <a:rPr lang="ru-RU" sz="2000" dirty="0" smtClean="0">
                <a:solidFill>
                  <a:srgbClr val="002060"/>
                </a:solidFill>
                <a:latin typeface="Times New Roman" pitchFamily="18" charset="0"/>
                <a:cs typeface="Times New Roman" pitchFamily="18" charset="0"/>
              </a:rPr>
              <a:t>.</a:t>
            </a:r>
          </a:p>
          <a:p>
            <a:endParaRPr lang="ru-RU" sz="2000" dirty="0" smtClean="0">
              <a:solidFill>
                <a:srgbClr val="002060"/>
              </a:solidFill>
              <a:latin typeface="Times New Roman" pitchFamily="18" charset="0"/>
              <a:cs typeface="Times New Roman" pitchFamily="18" charset="0"/>
            </a:endParaRPr>
          </a:p>
          <a:p>
            <a:pPr marL="457200" indent="-457200">
              <a:buAutoNum type="arabicPeriod" startAt="2"/>
            </a:pPr>
            <a:r>
              <a:rPr lang="ru-RU" sz="2000" dirty="0" err="1" smtClean="0">
                <a:solidFill>
                  <a:srgbClr val="002060"/>
                </a:solidFill>
                <a:latin typeface="Times New Roman" pitchFamily="18" charset="0"/>
                <a:cs typeface="Times New Roman" pitchFamily="18" charset="0"/>
              </a:rPr>
              <a:t>Жұпта</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әңгімелеу</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әр</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оқушы</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бір-біріне</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белгілі</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бір</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уақыт</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көлемінде</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берілген</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ақпарат</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туралы</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әңгімелейді</a:t>
            </a:r>
            <a:r>
              <a:rPr lang="ru-RU" sz="2000" dirty="0" smtClean="0">
                <a:solidFill>
                  <a:srgbClr val="002060"/>
                </a:solidFill>
                <a:latin typeface="Times New Roman" pitchFamily="18" charset="0"/>
                <a:cs typeface="Times New Roman" pitchFamily="18" charset="0"/>
              </a:rPr>
              <a:t>.)</a:t>
            </a:r>
          </a:p>
          <a:p>
            <a:endParaRPr lang="ru-RU" sz="2000" dirty="0" smtClean="0">
              <a:solidFill>
                <a:srgbClr val="002060"/>
              </a:solidFill>
              <a:latin typeface="Times New Roman" pitchFamily="18" charset="0"/>
              <a:cs typeface="Times New Roman" pitchFamily="18" charset="0"/>
            </a:endParaRPr>
          </a:p>
          <a:p>
            <a:pPr marL="457200" indent="-457200">
              <a:buAutoNum type="arabicPeriod" startAt="3"/>
            </a:pPr>
            <a:r>
              <a:rPr lang="ru-RU" sz="2000" dirty="0" err="1" smtClean="0">
                <a:solidFill>
                  <a:srgbClr val="002060"/>
                </a:solidFill>
                <a:latin typeface="Times New Roman" pitchFamily="18" charset="0"/>
                <a:cs typeface="Times New Roman" pitchFamily="18" charset="0"/>
              </a:rPr>
              <a:t>Топтық</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жұмыс</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Әркім</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мәтін</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мазмұны</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бойынша</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өз</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пікірлерін</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ортаға</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салады</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Берілген</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ақпаратты</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қолдана</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отырып</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мәтін</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құрастырады</a:t>
            </a:r>
            <a:r>
              <a:rPr lang="ru-RU" sz="2000" dirty="0" smtClean="0">
                <a:solidFill>
                  <a:srgbClr val="002060"/>
                </a:solidFill>
                <a:latin typeface="Times New Roman" pitchFamily="18" charset="0"/>
                <a:cs typeface="Times New Roman" pitchFamily="18" charset="0"/>
              </a:rPr>
              <a:t>.</a:t>
            </a:r>
          </a:p>
          <a:p>
            <a:endParaRPr lang="ru-RU" sz="2000" dirty="0" smtClean="0">
              <a:solidFill>
                <a:srgbClr val="002060"/>
              </a:solidFill>
              <a:latin typeface="Times New Roman" pitchFamily="18" charset="0"/>
              <a:cs typeface="Times New Roman" pitchFamily="18" charset="0"/>
            </a:endParaRPr>
          </a:p>
          <a:p>
            <a:r>
              <a:rPr lang="ru-RU" sz="2000" dirty="0" smtClean="0">
                <a:solidFill>
                  <a:srgbClr val="002060"/>
                </a:solidFill>
                <a:latin typeface="Times New Roman" pitchFamily="18" charset="0"/>
                <a:cs typeface="Times New Roman" pitchFamily="18" charset="0"/>
              </a:rPr>
              <a:t>4.     </a:t>
            </a:r>
            <a:r>
              <a:rPr lang="ru-RU" sz="2000" dirty="0" err="1" smtClean="0">
                <a:solidFill>
                  <a:srgbClr val="002060"/>
                </a:solidFill>
                <a:latin typeface="Times New Roman" pitchFamily="18" charset="0"/>
                <a:cs typeface="Times New Roman" pitchFamily="18" charset="0"/>
              </a:rPr>
              <a:t>Әр</a:t>
            </a:r>
            <a:r>
              <a:rPr lang="ru-RU" sz="2000" dirty="0" smtClean="0">
                <a:solidFill>
                  <a:srgbClr val="002060"/>
                </a:solidFill>
                <a:latin typeface="Times New Roman" pitchFamily="18" charset="0"/>
                <a:cs typeface="Times New Roman" pitchFamily="18" charset="0"/>
              </a:rPr>
              <a:t> топ </a:t>
            </a:r>
            <a:r>
              <a:rPr lang="ru-RU" sz="2000" dirty="0" err="1" smtClean="0">
                <a:solidFill>
                  <a:srgbClr val="002060"/>
                </a:solidFill>
                <a:latin typeface="Times New Roman" pitchFamily="18" charset="0"/>
                <a:cs typeface="Times New Roman" pitchFamily="18" charset="0"/>
              </a:rPr>
              <a:t>өз</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пікірлерін</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іріктеп</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алған</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ойларын</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қажетті</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ақпараттарын</a:t>
            </a:r>
            <a:r>
              <a:rPr lang="ru-RU" sz="2000" dirty="0" smtClean="0">
                <a:solidFill>
                  <a:srgbClr val="002060"/>
                </a:solidFill>
                <a:latin typeface="Times New Roman" pitchFamily="18" charset="0"/>
                <a:cs typeface="Times New Roman" pitchFamily="18" charset="0"/>
              </a:rPr>
              <a:t>   </a:t>
            </a:r>
          </a:p>
          <a:p>
            <a:r>
              <a:rPr lang="ru-RU" sz="2000" dirty="0">
                <a:solidFill>
                  <a:srgbClr val="002060"/>
                </a:solidFill>
                <a:latin typeface="Times New Roman" pitchFamily="18" charset="0"/>
                <a:cs typeface="Times New Roman" pitchFamily="18" charset="0"/>
              </a:rPr>
              <a:t> </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сынып</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алдында</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қорғайды</a:t>
            </a:r>
            <a:r>
              <a:rPr lang="ru-RU" sz="2000" dirty="0" smtClean="0">
                <a:solidFill>
                  <a:srgbClr val="002060"/>
                </a:solidFill>
                <a:latin typeface="Times New Roman" pitchFamily="18" charset="0"/>
                <a:cs typeface="Times New Roman" pitchFamily="18" charset="0"/>
              </a:rPr>
              <a:t>.</a:t>
            </a:r>
          </a:p>
          <a:p>
            <a:endParaRPr lang="ru-RU" sz="2400" b="1" dirty="0" err="1" smtClean="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279846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6" name="Picture 42" descr="C:\Users\Болатбек\Desktop\Сохраненное изображение 2017-9-13_6-29-0.1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002588"/>
            <a:ext cx="5184576" cy="53003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57149" y="260648"/>
            <a:ext cx="5688632" cy="461665"/>
          </a:xfrm>
          <a:prstGeom prst="rect">
            <a:avLst/>
          </a:prstGeom>
          <a:noFill/>
        </p:spPr>
        <p:txBody>
          <a:bodyPr wrap="square" rtlCol="0">
            <a:spAutoFit/>
          </a:bodyPr>
          <a:lstStyle/>
          <a:p>
            <a:pPr algn="ctr"/>
            <a:r>
              <a:rPr lang="kk-KZ" sz="2400" b="1" i="1" dirty="0" smtClean="0">
                <a:latin typeface="Times New Roman" pitchFamily="18" charset="0"/>
                <a:cs typeface="Times New Roman" pitchFamily="18" charset="0"/>
              </a:rPr>
              <a:t>ҚБ  тапсырмасы</a:t>
            </a:r>
            <a:endParaRPr lang="ru-RU"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val="4151532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422" t="20040" r="8415" b="10516"/>
          <a:stretch/>
        </p:blipFill>
        <p:spPr bwMode="auto">
          <a:xfrm>
            <a:off x="0" y="3083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Таблица 2"/>
          <p:cNvGraphicFramePr>
            <a:graphicFrameLocks noGrp="1"/>
          </p:cNvGraphicFramePr>
          <p:nvPr>
            <p:extLst>
              <p:ext uri="{D42A27DB-BD31-4B8C-83A1-F6EECF244321}">
                <p14:modId xmlns:p14="http://schemas.microsoft.com/office/powerpoint/2010/main" val="705397833"/>
              </p:ext>
            </p:extLst>
          </p:nvPr>
        </p:nvGraphicFramePr>
        <p:xfrm>
          <a:off x="1619672" y="2276872"/>
          <a:ext cx="4990167" cy="2691419"/>
        </p:xfrm>
        <a:graphic>
          <a:graphicData uri="http://schemas.openxmlformats.org/drawingml/2006/table">
            <a:tbl>
              <a:tblPr firstRow="1" firstCol="1" bandRow="1">
                <a:tableStyleId>{3C2FFA5D-87B4-456A-9821-1D502468CF0F}</a:tableStyleId>
              </a:tblPr>
              <a:tblGrid>
                <a:gridCol w="3903186"/>
                <a:gridCol w="599488"/>
                <a:gridCol w="487493"/>
              </a:tblGrid>
              <a:tr h="315441">
                <a:tc gridSpan="3">
                  <a:txBody>
                    <a:bodyPr/>
                    <a:lstStyle/>
                    <a:p>
                      <a:pPr algn="ctr">
                        <a:spcAft>
                          <a:spcPts val="0"/>
                        </a:spcAft>
                      </a:pPr>
                      <a:r>
                        <a:rPr lang="kk-KZ" sz="1800" dirty="0">
                          <a:effectLst/>
                        </a:rPr>
                        <a:t>Тапсырма түрі</a:t>
                      </a:r>
                      <a:endParaRPr lang="ru-RU" sz="1800" b="1" dirty="0">
                        <a:solidFill>
                          <a:srgbClr val="002060"/>
                        </a:solidFill>
                        <a:effectLst/>
                        <a:latin typeface="Times New Roman" pitchFamily="18" charset="0"/>
                        <a:ea typeface="Times New Roman"/>
                        <a:cs typeface="Times New Roman" pitchFamily="18" charset="0"/>
                      </a:endParaRPr>
                    </a:p>
                  </a:txBody>
                  <a:tcPr marL="68580" marR="68580" marT="0" marB="0"/>
                </a:tc>
                <a:tc hMerge="1">
                  <a:txBody>
                    <a:bodyPr/>
                    <a:lstStyle/>
                    <a:p>
                      <a:pPr algn="ctr">
                        <a:spcAft>
                          <a:spcPts val="0"/>
                        </a:spcAft>
                      </a:pPr>
                      <a:endParaRPr lang="ru-RU" sz="1800" b="1" dirty="0">
                        <a:solidFill>
                          <a:srgbClr val="002060"/>
                        </a:solidFill>
                        <a:effectLst/>
                        <a:latin typeface="Times New Roman" pitchFamily="18" charset="0"/>
                        <a:ea typeface="Times New Roman"/>
                        <a:cs typeface="Times New Roman" pitchFamily="18" charset="0"/>
                      </a:endParaRPr>
                    </a:p>
                  </a:txBody>
                  <a:tcPr marL="68580" marR="68580" marT="0" marB="0"/>
                </a:tc>
                <a:tc hMerge="1">
                  <a:txBody>
                    <a:bodyPr/>
                    <a:lstStyle/>
                    <a:p>
                      <a:pPr algn="ctr">
                        <a:spcAft>
                          <a:spcPts val="0"/>
                        </a:spcAft>
                      </a:pPr>
                      <a:endParaRPr lang="ru-RU" sz="1800" b="1" dirty="0">
                        <a:solidFill>
                          <a:srgbClr val="002060"/>
                        </a:solidFill>
                        <a:effectLst/>
                        <a:latin typeface="Times New Roman" pitchFamily="18" charset="0"/>
                        <a:ea typeface="Times New Roman"/>
                        <a:cs typeface="Times New Roman" pitchFamily="18" charset="0"/>
                      </a:endParaRPr>
                    </a:p>
                  </a:txBody>
                  <a:tcPr marL="68580" marR="68580" marT="0" marB="0"/>
                </a:tc>
              </a:tr>
              <a:tr h="600849">
                <a:tc>
                  <a:txBody>
                    <a:bodyPr/>
                    <a:lstStyle/>
                    <a:p>
                      <a:pPr>
                        <a:spcAft>
                          <a:spcPts val="0"/>
                        </a:spcAft>
                      </a:pPr>
                      <a:r>
                        <a:rPr lang="kk-KZ" sz="1800" dirty="0">
                          <a:effectLst/>
                        </a:rPr>
                        <a:t>1.Берілген ақпартты түсініп оқып, өз сөздерімен айтып береді.</a:t>
                      </a:r>
                      <a:endParaRPr lang="ru-RU" sz="1800" dirty="0">
                        <a:solidFill>
                          <a:srgbClr val="002060"/>
                        </a:solidFill>
                        <a:effectLst/>
                        <a:latin typeface="Times New Roman" pitchFamily="18" charset="0"/>
                        <a:ea typeface="Times New Roman"/>
                        <a:cs typeface="Times New Roman" pitchFamily="18" charset="0"/>
                      </a:endParaRPr>
                    </a:p>
                  </a:txBody>
                  <a:tcPr marL="68580" marR="68580" marT="0" marB="0">
                    <a:lnR w="19050" cap="flat" cmpd="sng" algn="ctr">
                      <a:noFill/>
                      <a:prstDash val="solid"/>
                    </a:lnR>
                  </a:tcPr>
                </a:tc>
                <a:tc rowSpan="2">
                  <a:txBody>
                    <a:bodyPr/>
                    <a:lstStyle/>
                    <a:p>
                      <a:pPr>
                        <a:spcAft>
                          <a:spcPts val="0"/>
                        </a:spcAft>
                      </a:pPr>
                      <a:endParaRPr lang="ru-RU" sz="1800" dirty="0">
                        <a:solidFill>
                          <a:schemeClr val="bg1"/>
                        </a:solidFill>
                        <a:effectLst/>
                        <a:latin typeface="Times New Roman" pitchFamily="18" charset="0"/>
                        <a:ea typeface="Times New Roman"/>
                        <a:cs typeface="Times New Roman" pitchFamily="18" charset="0"/>
                      </a:endParaRPr>
                    </a:p>
                  </a:txBody>
                  <a:tcPr marL="68580" marR="68580" marT="0" marB="0">
                    <a:lnL w="19050" cap="flat" cmpd="sng" algn="ctr">
                      <a:noFill/>
                      <a:prstDash val="solid"/>
                    </a:lnL>
                    <a:lnR w="12700" cap="flat" cmpd="sng" algn="ctr">
                      <a:noFill/>
                      <a:prstDash val="solid"/>
                    </a:lnR>
                  </a:tcPr>
                </a:tc>
                <a:tc>
                  <a:txBody>
                    <a:bodyPr/>
                    <a:lstStyle/>
                    <a:p>
                      <a:pPr>
                        <a:spcAft>
                          <a:spcPts val="0"/>
                        </a:spcAft>
                      </a:pPr>
                      <a:endParaRPr lang="ru-RU" sz="1800" dirty="0">
                        <a:solidFill>
                          <a:schemeClr val="bg1"/>
                        </a:solidFill>
                        <a:effectLst/>
                        <a:latin typeface="Times New Roman" pitchFamily="18" charset="0"/>
                        <a:ea typeface="Times New Roman"/>
                        <a:cs typeface="Times New Roman" pitchFamily="18" charset="0"/>
                      </a:endParaRPr>
                    </a:p>
                  </a:txBody>
                  <a:tcPr marL="68580" marR="68580" marT="0" marB="0">
                    <a:lnL w="12700" cap="flat" cmpd="sng" algn="ctr">
                      <a:noFill/>
                      <a:prstDash val="solid"/>
                    </a:lnL>
                  </a:tcPr>
                </a:tc>
              </a:tr>
              <a:tr h="220401">
                <a:tc>
                  <a:txBody>
                    <a:bodyPr/>
                    <a:lstStyle/>
                    <a:p>
                      <a:pPr>
                        <a:spcAft>
                          <a:spcPts val="0"/>
                        </a:spcAft>
                      </a:pPr>
                      <a:r>
                        <a:rPr lang="kk-KZ" sz="1800" dirty="0">
                          <a:effectLst/>
                        </a:rPr>
                        <a:t>2. Бұл мәтін екенін дәлелдейді.</a:t>
                      </a:r>
                      <a:endParaRPr lang="ru-RU" sz="1800" dirty="0">
                        <a:solidFill>
                          <a:srgbClr val="002060"/>
                        </a:solidFill>
                        <a:effectLst/>
                        <a:latin typeface="Times New Roman" pitchFamily="18" charset="0"/>
                        <a:ea typeface="Times New Roman"/>
                        <a:cs typeface="Times New Roman" pitchFamily="18" charset="0"/>
                      </a:endParaRPr>
                    </a:p>
                  </a:txBody>
                  <a:tcPr marL="68580" marR="68580" marT="0" marB="0">
                    <a:lnR w="19050" cap="flat" cmpd="sng" algn="ctr">
                      <a:noFill/>
                      <a:prstDash val="solid"/>
                    </a:lnR>
                  </a:tcPr>
                </a:tc>
                <a:tc vMerge="1">
                  <a:txBody>
                    <a:bodyPr/>
                    <a:lstStyle/>
                    <a:p>
                      <a:pPr>
                        <a:spcAft>
                          <a:spcPts val="0"/>
                        </a:spcAft>
                      </a:pPr>
                      <a:endParaRPr lang="ru-RU" sz="1800" dirty="0">
                        <a:solidFill>
                          <a:schemeClr val="bg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ru-RU" sz="1800" dirty="0">
                        <a:solidFill>
                          <a:schemeClr val="bg1"/>
                        </a:solidFill>
                        <a:effectLst/>
                        <a:latin typeface="Times New Roman" pitchFamily="18" charset="0"/>
                        <a:ea typeface="Times New Roman"/>
                        <a:cs typeface="Times New Roman" pitchFamily="18" charset="0"/>
                      </a:endParaRPr>
                    </a:p>
                  </a:txBody>
                  <a:tcPr marL="68580" marR="68580" marT="0" marB="0">
                    <a:lnL w="12700" cap="flat" cmpd="sng" algn="ctr">
                      <a:noFill/>
                      <a:prstDash val="solid"/>
                    </a:lnL>
                  </a:tcPr>
                </a:tc>
              </a:tr>
              <a:tr h="1278698">
                <a:tc gridSpan="3">
                  <a:txBody>
                    <a:bodyPr/>
                    <a:lstStyle/>
                    <a:p>
                      <a:pPr>
                        <a:spcAft>
                          <a:spcPts val="0"/>
                        </a:spcAft>
                      </a:pPr>
                      <a:r>
                        <a:rPr lang="kk-KZ" sz="1800" dirty="0">
                          <a:effectLst/>
                        </a:rPr>
                        <a:t>3. Мәтіннің тақырыбын, негізгі ойын </a:t>
                      </a:r>
                      <a:r>
                        <a:rPr lang="kk-KZ" sz="1800" dirty="0" smtClean="0">
                          <a:effectLst/>
                        </a:rPr>
                        <a:t>сақтап</a:t>
                      </a:r>
                      <a:r>
                        <a:rPr lang="kk-KZ" sz="1800" baseline="0" dirty="0" smtClean="0">
                          <a:effectLst/>
                        </a:rPr>
                        <a:t> жазады.</a:t>
                      </a:r>
                      <a:endParaRPr lang="ru-RU" sz="1800" dirty="0">
                        <a:solidFill>
                          <a:srgbClr val="002060"/>
                        </a:solidFill>
                        <a:effectLst/>
                        <a:latin typeface="Times New Roman" pitchFamily="18" charset="0"/>
                        <a:ea typeface="Times New Roman"/>
                        <a:cs typeface="Times New Roman" pitchFamily="18" charset="0"/>
                      </a:endParaRPr>
                    </a:p>
                  </a:txBody>
                  <a:tcPr marL="68580" marR="68580" marT="0" marB="0"/>
                </a:tc>
                <a:tc hMerge="1">
                  <a:txBody>
                    <a:bodyPr/>
                    <a:lstStyle/>
                    <a:p>
                      <a:pPr>
                        <a:spcAft>
                          <a:spcPts val="0"/>
                        </a:spcAft>
                      </a:pPr>
                      <a:endParaRPr lang="ru-RU" sz="1800" dirty="0">
                        <a:solidFill>
                          <a:schemeClr val="bg1"/>
                        </a:solidFill>
                        <a:effectLst/>
                        <a:latin typeface="Times New Roman" pitchFamily="18" charset="0"/>
                        <a:ea typeface="Times New Roman"/>
                        <a:cs typeface="Times New Roman" pitchFamily="18" charset="0"/>
                      </a:endParaRPr>
                    </a:p>
                  </a:txBody>
                  <a:tcPr marL="68580" marR="68580" marT="0" marB="0"/>
                </a:tc>
                <a:tc hMerge="1">
                  <a:txBody>
                    <a:bodyPr/>
                    <a:lstStyle/>
                    <a:p>
                      <a:pPr>
                        <a:spcAft>
                          <a:spcPts val="0"/>
                        </a:spcAft>
                      </a:pPr>
                      <a:endParaRPr lang="ru-RU" sz="1800" dirty="0">
                        <a:solidFill>
                          <a:schemeClr val="bg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2195736" y="1124743"/>
            <a:ext cx="406845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32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Бағалау парағы</a:t>
            </a:r>
            <a:endParaRPr kumimoji="0" lang="kk-KZ" sz="3200" b="0" i="0" u="none" strike="noStrike" cap="none" normalizeH="0" baseline="0" dirty="0" smtClean="0">
              <a:ln>
                <a:noFill/>
              </a:ln>
              <a:solidFill>
                <a:srgbClr val="C00000"/>
              </a:solidFill>
              <a:effectLst/>
              <a:latin typeface="Arial" pitchFamily="34" charset="0"/>
              <a:cs typeface="Arial" pitchFamily="34" charset="0"/>
            </a:endParaRPr>
          </a:p>
        </p:txBody>
      </p:sp>
    </p:spTree>
    <p:extLst>
      <p:ext uri="{BB962C8B-B14F-4D97-AF65-F5344CB8AC3E}">
        <p14:creationId xmlns:p14="http://schemas.microsoft.com/office/powerpoint/2010/main" val="3979100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422" t="20040" r="8415" b="10516"/>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39552" y="620688"/>
            <a:ext cx="8064896" cy="1015663"/>
          </a:xfrm>
          <a:prstGeom prst="rect">
            <a:avLst/>
          </a:prstGeom>
        </p:spPr>
        <p:txBody>
          <a:bodyPr wrap="square">
            <a:spAutoFit/>
          </a:bodyPr>
          <a:lstStyle/>
          <a:p>
            <a:r>
              <a:rPr lang="ru-RU" sz="2000" b="1" dirty="0" err="1" smtClean="0">
                <a:solidFill>
                  <a:srgbClr val="C00000"/>
                </a:solidFill>
                <a:latin typeface="Times New Roman" pitchFamily="18" charset="0"/>
                <a:cs typeface="Times New Roman" pitchFamily="18" charset="0"/>
              </a:rPr>
              <a:t>Кері</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байланыс</a:t>
            </a:r>
            <a:endParaRPr lang="ru-RU" sz="2000" b="1" dirty="0" smtClean="0">
              <a:solidFill>
                <a:srgbClr val="C00000"/>
              </a:solidFill>
              <a:latin typeface="Times New Roman" pitchFamily="18" charset="0"/>
              <a:cs typeface="Times New Roman" pitchFamily="18" charset="0"/>
            </a:endParaRPr>
          </a:p>
          <a:p>
            <a:endParaRPr lang="ru-RU" sz="2000" b="1" dirty="0" smtClean="0">
              <a:solidFill>
                <a:srgbClr val="C00000"/>
              </a:solidFill>
              <a:latin typeface="Times New Roman" pitchFamily="18" charset="0"/>
              <a:cs typeface="Times New Roman" pitchFamily="18" charset="0"/>
            </a:endParaRPr>
          </a:p>
          <a:p>
            <a:r>
              <a:rPr lang="ru-RU" sz="2000" b="1" dirty="0" smtClean="0">
                <a:solidFill>
                  <a:srgbClr val="C00000"/>
                </a:solidFill>
                <a:latin typeface="Times New Roman" pitchFamily="18" charset="0"/>
                <a:cs typeface="Times New Roman" pitchFamily="18" charset="0"/>
              </a:rPr>
              <a:t>«Плюс-минус-</a:t>
            </a:r>
            <a:r>
              <a:rPr lang="ru-RU" sz="2000" b="1" dirty="0" err="1" smtClean="0">
                <a:solidFill>
                  <a:srgbClr val="C00000"/>
                </a:solidFill>
                <a:latin typeface="Times New Roman" pitchFamily="18" charset="0"/>
                <a:cs typeface="Times New Roman" pitchFamily="18" charset="0"/>
              </a:rPr>
              <a:t>қызықты</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әдісі</a:t>
            </a:r>
            <a:endParaRPr lang="ru-RU" sz="2000" b="1" dirty="0" smtClean="0">
              <a:solidFill>
                <a:srgbClr val="C00000"/>
              </a:solidFill>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202689307"/>
              </p:ext>
            </p:extLst>
          </p:nvPr>
        </p:nvGraphicFramePr>
        <p:xfrm>
          <a:off x="755575" y="1772816"/>
          <a:ext cx="7632849" cy="4038600"/>
        </p:xfrm>
        <a:graphic>
          <a:graphicData uri="http://schemas.openxmlformats.org/drawingml/2006/table">
            <a:tbl>
              <a:tblPr firstRow="1" firstCol="1" bandRow="1">
                <a:tableStyleId>{F2DE63D5-997A-4646-A377-4702673A728D}</a:tableStyleId>
              </a:tblPr>
              <a:tblGrid>
                <a:gridCol w="2544017"/>
                <a:gridCol w="2544017"/>
                <a:gridCol w="2544815"/>
              </a:tblGrid>
              <a:tr h="487970">
                <a:tc>
                  <a:txBody>
                    <a:bodyPr/>
                    <a:lstStyle/>
                    <a:p>
                      <a:pPr algn="ctr">
                        <a:spcAft>
                          <a:spcPts val="0"/>
                        </a:spcAft>
                      </a:pPr>
                      <a:r>
                        <a:rPr lang="kk-KZ" sz="2000" dirty="0">
                          <a:solidFill>
                            <a:schemeClr val="tx1"/>
                          </a:solidFill>
                          <a:effectLst/>
                          <a:latin typeface="Times New Roman" pitchFamily="18" charset="0"/>
                          <a:cs typeface="Times New Roman" pitchFamily="18" charset="0"/>
                        </a:rPr>
                        <a:t>П (+)</a:t>
                      </a:r>
                      <a:endParaRPr lang="ru-RU" sz="2000" b="1" dirty="0">
                        <a:solidFill>
                          <a:schemeClr val="tx1"/>
                        </a:solidFill>
                        <a:effectLst/>
                        <a:latin typeface="Times New Roman" pitchFamily="18" charset="0"/>
                        <a:ea typeface="Times New Roman"/>
                        <a:cs typeface="Times New Roman" pitchFamily="18" charset="0"/>
                      </a:endParaRPr>
                    </a:p>
                  </a:txBody>
                  <a:tcPr marL="91809" marR="91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spcAft>
                          <a:spcPts val="0"/>
                        </a:spcAft>
                      </a:pPr>
                      <a:r>
                        <a:rPr lang="kk-KZ" sz="2000" dirty="0">
                          <a:solidFill>
                            <a:schemeClr val="tx1"/>
                          </a:solidFill>
                          <a:effectLst/>
                          <a:latin typeface="Times New Roman" pitchFamily="18" charset="0"/>
                          <a:cs typeface="Times New Roman" pitchFamily="18" charset="0"/>
                        </a:rPr>
                        <a:t>М (-)</a:t>
                      </a:r>
                      <a:endParaRPr lang="ru-RU" sz="2000" b="1" dirty="0">
                        <a:solidFill>
                          <a:schemeClr val="tx1"/>
                        </a:solidFill>
                        <a:effectLst/>
                        <a:latin typeface="Times New Roman" pitchFamily="18" charset="0"/>
                        <a:ea typeface="Times New Roman"/>
                        <a:cs typeface="Times New Roman" pitchFamily="18" charset="0"/>
                      </a:endParaRPr>
                    </a:p>
                  </a:txBody>
                  <a:tcPr marL="91809" marR="91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spcAft>
                          <a:spcPts val="0"/>
                        </a:spcAft>
                      </a:pPr>
                      <a:r>
                        <a:rPr lang="kk-KZ" sz="2000" dirty="0">
                          <a:solidFill>
                            <a:schemeClr val="tx1"/>
                          </a:solidFill>
                          <a:effectLst/>
                          <a:latin typeface="Times New Roman" pitchFamily="18" charset="0"/>
                          <a:cs typeface="Times New Roman" pitchFamily="18" charset="0"/>
                        </a:rPr>
                        <a:t>Қ (қызықты</a:t>
                      </a:r>
                      <a:r>
                        <a:rPr lang="kk-KZ" sz="2000" dirty="0" smtClean="0">
                          <a:solidFill>
                            <a:schemeClr val="tx1"/>
                          </a:solidFill>
                          <a:effectLst/>
                          <a:latin typeface="Times New Roman" pitchFamily="18" charset="0"/>
                          <a:cs typeface="Times New Roman" pitchFamily="18" charset="0"/>
                        </a:rPr>
                        <a:t>)</a:t>
                      </a:r>
                    </a:p>
                    <a:p>
                      <a:pPr algn="ctr">
                        <a:spcAft>
                          <a:spcPts val="0"/>
                        </a:spcAft>
                      </a:pPr>
                      <a:endParaRPr lang="ru-RU" sz="2000" b="1" dirty="0">
                        <a:solidFill>
                          <a:schemeClr val="tx1"/>
                        </a:solidFill>
                        <a:effectLst/>
                        <a:latin typeface="Times New Roman" pitchFamily="18" charset="0"/>
                        <a:ea typeface="Times New Roman"/>
                        <a:cs typeface="Times New Roman" pitchFamily="18" charset="0"/>
                      </a:endParaRPr>
                    </a:p>
                  </a:txBody>
                  <a:tcPr marL="91809" marR="91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2439848">
                <a:tc>
                  <a:txBody>
                    <a:bodyPr/>
                    <a:lstStyle/>
                    <a:p>
                      <a:pPr>
                        <a:spcAft>
                          <a:spcPts val="0"/>
                        </a:spcAft>
                      </a:pPr>
                      <a:r>
                        <a:rPr lang="kk-KZ" sz="2500" dirty="0">
                          <a:effectLst/>
                          <a:latin typeface="Times New Roman" pitchFamily="18" charset="0"/>
                          <a:cs typeface="Times New Roman" pitchFamily="18" charset="0"/>
                        </a:rPr>
                        <a:t> </a:t>
                      </a:r>
                      <a:endParaRPr lang="ru-RU" sz="2500" dirty="0">
                        <a:effectLst/>
                        <a:latin typeface="Times New Roman" pitchFamily="18" charset="0"/>
                        <a:cs typeface="Times New Roman" pitchFamily="18" charset="0"/>
                      </a:endParaRPr>
                    </a:p>
                    <a:p>
                      <a:pPr>
                        <a:spcAft>
                          <a:spcPts val="0"/>
                        </a:spcAft>
                      </a:pPr>
                      <a:r>
                        <a:rPr lang="kk-KZ" sz="2500" dirty="0">
                          <a:effectLst/>
                          <a:latin typeface="Times New Roman" pitchFamily="18" charset="0"/>
                          <a:cs typeface="Times New Roman" pitchFamily="18" charset="0"/>
                        </a:rPr>
                        <a:t> </a:t>
                      </a:r>
                      <a:endParaRPr lang="ru-RU" sz="2500" dirty="0">
                        <a:effectLst/>
                        <a:latin typeface="Times New Roman" pitchFamily="18" charset="0"/>
                        <a:cs typeface="Times New Roman" pitchFamily="18" charset="0"/>
                      </a:endParaRPr>
                    </a:p>
                    <a:p>
                      <a:pPr>
                        <a:spcAft>
                          <a:spcPts val="0"/>
                        </a:spcAft>
                      </a:pPr>
                      <a:r>
                        <a:rPr lang="kk-KZ" sz="2500" dirty="0">
                          <a:effectLst/>
                          <a:latin typeface="Times New Roman" pitchFamily="18" charset="0"/>
                          <a:cs typeface="Times New Roman" pitchFamily="18" charset="0"/>
                        </a:rPr>
                        <a:t> </a:t>
                      </a:r>
                      <a:endParaRPr lang="ru-RU" sz="2500" dirty="0">
                        <a:effectLst/>
                        <a:latin typeface="Times New Roman" pitchFamily="18" charset="0"/>
                        <a:cs typeface="Times New Roman" pitchFamily="18" charset="0"/>
                      </a:endParaRPr>
                    </a:p>
                    <a:p>
                      <a:pPr>
                        <a:spcAft>
                          <a:spcPts val="0"/>
                        </a:spcAft>
                      </a:pPr>
                      <a:r>
                        <a:rPr lang="kk-KZ" sz="2500" dirty="0">
                          <a:effectLst/>
                          <a:latin typeface="Times New Roman" pitchFamily="18" charset="0"/>
                          <a:cs typeface="Times New Roman" pitchFamily="18" charset="0"/>
                        </a:rPr>
                        <a:t> </a:t>
                      </a:r>
                      <a:endParaRPr lang="ru-RU" sz="2500" dirty="0">
                        <a:effectLst/>
                        <a:latin typeface="Times New Roman" pitchFamily="18" charset="0"/>
                        <a:cs typeface="Times New Roman" pitchFamily="18" charset="0"/>
                      </a:endParaRPr>
                    </a:p>
                    <a:p>
                      <a:pPr>
                        <a:spcAft>
                          <a:spcPts val="0"/>
                        </a:spcAft>
                      </a:pPr>
                      <a:r>
                        <a:rPr lang="kk-KZ" sz="2500" dirty="0">
                          <a:effectLst/>
                          <a:latin typeface="Times New Roman" pitchFamily="18" charset="0"/>
                          <a:cs typeface="Times New Roman" pitchFamily="18" charset="0"/>
                        </a:rPr>
                        <a:t> </a:t>
                      </a:r>
                      <a:endParaRPr lang="ru-RU" sz="2500" dirty="0">
                        <a:effectLst/>
                        <a:latin typeface="Times New Roman" pitchFamily="18" charset="0"/>
                        <a:cs typeface="Times New Roman" pitchFamily="18" charset="0"/>
                      </a:endParaRPr>
                    </a:p>
                    <a:p>
                      <a:pPr>
                        <a:spcAft>
                          <a:spcPts val="0"/>
                        </a:spcAft>
                      </a:pPr>
                      <a:r>
                        <a:rPr lang="kk-KZ" sz="2500" dirty="0">
                          <a:effectLst/>
                          <a:latin typeface="Times New Roman" pitchFamily="18" charset="0"/>
                          <a:cs typeface="Times New Roman" pitchFamily="18" charset="0"/>
                        </a:rPr>
                        <a:t>  </a:t>
                      </a:r>
                      <a:endParaRPr lang="ru-RU" sz="2500" dirty="0">
                        <a:effectLst/>
                        <a:latin typeface="Times New Roman" pitchFamily="18" charset="0"/>
                        <a:cs typeface="Times New Roman" pitchFamily="18" charset="0"/>
                      </a:endParaRPr>
                    </a:p>
                    <a:p>
                      <a:pPr>
                        <a:spcAft>
                          <a:spcPts val="0"/>
                        </a:spcAft>
                      </a:pPr>
                      <a:r>
                        <a:rPr lang="kk-KZ" sz="2500" dirty="0">
                          <a:effectLst/>
                          <a:latin typeface="Times New Roman" pitchFamily="18" charset="0"/>
                          <a:cs typeface="Times New Roman" pitchFamily="18" charset="0"/>
                        </a:rPr>
                        <a:t> </a:t>
                      </a:r>
                      <a:endParaRPr lang="ru-RU" sz="2500" dirty="0">
                        <a:effectLst/>
                        <a:latin typeface="Times New Roman" pitchFamily="18" charset="0"/>
                        <a:cs typeface="Times New Roman" pitchFamily="18" charset="0"/>
                      </a:endParaRPr>
                    </a:p>
                    <a:p>
                      <a:pPr>
                        <a:spcAft>
                          <a:spcPts val="0"/>
                        </a:spcAft>
                      </a:pPr>
                      <a:r>
                        <a:rPr lang="kk-KZ" sz="2500" dirty="0">
                          <a:effectLst/>
                          <a:latin typeface="Times New Roman" pitchFamily="18" charset="0"/>
                          <a:cs typeface="Times New Roman" pitchFamily="18" charset="0"/>
                        </a:rPr>
                        <a:t> </a:t>
                      </a:r>
                      <a:endParaRPr lang="ru-RU" sz="2500" dirty="0">
                        <a:effectLst/>
                        <a:latin typeface="Times New Roman" pitchFamily="18" charset="0"/>
                        <a:cs typeface="Times New Roman" pitchFamily="18" charset="0"/>
                      </a:endParaRPr>
                    </a:p>
                    <a:p>
                      <a:pPr>
                        <a:spcAft>
                          <a:spcPts val="0"/>
                        </a:spcAft>
                      </a:pPr>
                      <a:r>
                        <a:rPr lang="kk-KZ" sz="2500" dirty="0">
                          <a:effectLst/>
                          <a:latin typeface="Times New Roman" pitchFamily="18" charset="0"/>
                          <a:cs typeface="Times New Roman" pitchFamily="18" charset="0"/>
                        </a:rPr>
                        <a:t> </a:t>
                      </a:r>
                      <a:endParaRPr lang="ru-RU" sz="2500" b="1" dirty="0">
                        <a:effectLst/>
                        <a:latin typeface="Times New Roman" pitchFamily="18" charset="0"/>
                        <a:ea typeface="Times New Roman"/>
                        <a:cs typeface="Times New Roman" pitchFamily="18" charset="0"/>
                      </a:endParaRPr>
                    </a:p>
                  </a:txBody>
                  <a:tcPr marL="91809" marR="91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kk-KZ" sz="2500" dirty="0">
                          <a:effectLst/>
                          <a:latin typeface="Times New Roman" pitchFamily="18" charset="0"/>
                          <a:cs typeface="Times New Roman" pitchFamily="18" charset="0"/>
                        </a:rPr>
                        <a:t> </a:t>
                      </a:r>
                      <a:endParaRPr lang="ru-RU" sz="2500" b="1" dirty="0">
                        <a:effectLst/>
                        <a:latin typeface="Times New Roman" pitchFamily="18" charset="0"/>
                        <a:ea typeface="Times New Roman"/>
                        <a:cs typeface="Times New Roman" pitchFamily="18" charset="0"/>
                      </a:endParaRPr>
                    </a:p>
                  </a:txBody>
                  <a:tcPr marL="91809" marR="91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kk-KZ" sz="2500" dirty="0">
                          <a:effectLst/>
                          <a:latin typeface="Times New Roman" pitchFamily="18" charset="0"/>
                          <a:cs typeface="Times New Roman" pitchFamily="18" charset="0"/>
                        </a:rPr>
                        <a:t> </a:t>
                      </a:r>
                      <a:endParaRPr lang="ru-RU" sz="2500" b="1" dirty="0">
                        <a:effectLst/>
                        <a:latin typeface="Times New Roman" pitchFamily="18" charset="0"/>
                        <a:ea typeface="Times New Roman"/>
                        <a:cs typeface="Times New Roman" pitchFamily="18" charset="0"/>
                      </a:endParaRPr>
                    </a:p>
                  </a:txBody>
                  <a:tcPr marL="91809" marR="91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87933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422" t="20040" r="8415" b="10516"/>
          <a:stretch/>
        </p:blipFill>
        <p:spPr bwMode="auto">
          <a:xfrm>
            <a:off x="0" y="3083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755576" y="980728"/>
            <a:ext cx="7560840" cy="1569660"/>
          </a:xfrm>
          <a:prstGeom prst="rect">
            <a:avLst/>
          </a:prstGeom>
        </p:spPr>
        <p:txBody>
          <a:bodyPr wrap="square">
            <a:spAutoFit/>
          </a:bodyPr>
          <a:lstStyle/>
          <a:p>
            <a:pPr algn="ctr"/>
            <a:r>
              <a:rPr lang="ru-RU" sz="2400" b="1" dirty="0" err="1">
                <a:solidFill>
                  <a:srgbClr val="C00000"/>
                </a:solidFill>
                <a:latin typeface="Times New Roman" pitchFamily="18" charset="0"/>
                <a:cs typeface="Times New Roman" pitchFamily="18" charset="0"/>
              </a:rPr>
              <a:t>Бөлім</a:t>
            </a:r>
            <a:r>
              <a:rPr lang="ru-RU" sz="2400" b="1" dirty="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атауы</a:t>
            </a:r>
            <a:r>
              <a:rPr lang="ru-RU" sz="2400" b="1" dirty="0" smtClean="0">
                <a:solidFill>
                  <a:srgbClr val="C0000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Ауа</a:t>
            </a:r>
            <a:r>
              <a:rPr lang="ru-RU" sz="2400" b="1" dirty="0" smtClean="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райы</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және</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климаттық</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өзгерістер</a:t>
            </a:r>
            <a:r>
              <a:rPr lang="ru-RU" sz="2400" b="1" dirty="0">
                <a:solidFill>
                  <a:srgbClr val="002060"/>
                </a:solidFill>
                <a:latin typeface="Times New Roman" pitchFamily="18" charset="0"/>
                <a:cs typeface="Times New Roman" pitchFamily="18" charset="0"/>
              </a:rPr>
              <a:t>.</a:t>
            </a:r>
          </a:p>
          <a:p>
            <a:pPr algn="ctr"/>
            <a:endParaRPr lang="kk-KZ" sz="2400" dirty="0" smtClean="0">
              <a:solidFill>
                <a:srgbClr val="002060"/>
              </a:solidFill>
              <a:latin typeface="Times New Roman" pitchFamily="18" charset="0"/>
              <a:cs typeface="Times New Roman" pitchFamily="18" charset="0"/>
            </a:endParaRPr>
          </a:p>
          <a:p>
            <a:pPr algn="ctr"/>
            <a:r>
              <a:rPr lang="ru-RU" sz="2400" b="1" dirty="0" err="1">
                <a:solidFill>
                  <a:srgbClr val="C00000"/>
                </a:solidFill>
                <a:latin typeface="Times New Roman" pitchFamily="18" charset="0"/>
                <a:cs typeface="Times New Roman" pitchFamily="18" charset="0"/>
              </a:rPr>
              <a:t>Сабақтың</a:t>
            </a:r>
            <a:r>
              <a:rPr lang="ru-RU" sz="2400" b="1" dirty="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тақырыбы</a:t>
            </a:r>
            <a:r>
              <a:rPr lang="ru-RU" sz="2400" b="1" dirty="0" smtClean="0">
                <a:solidFill>
                  <a:srgbClr val="C00000"/>
                </a:solidFill>
                <a:latin typeface="Times New Roman" pitchFamily="18" charset="0"/>
                <a:cs typeface="Times New Roman" pitchFamily="18" charset="0"/>
              </a:rPr>
              <a:t>: </a:t>
            </a:r>
            <a:r>
              <a:rPr lang="kk-KZ" sz="2400" b="1" dirty="0" smtClean="0">
                <a:solidFill>
                  <a:srgbClr val="002060"/>
                </a:solidFill>
                <a:latin typeface="Times New Roman" pitchFamily="18" charset="0"/>
                <a:cs typeface="Times New Roman" pitchFamily="18" charset="0"/>
              </a:rPr>
              <a:t>Ұлы дала табиғаты</a:t>
            </a:r>
            <a:endParaRPr lang="ru-RU" sz="2400" b="1" dirty="0">
              <a:solidFill>
                <a:srgbClr val="002060"/>
              </a:solidFill>
              <a:latin typeface="Times New Roman" pitchFamily="18" charset="0"/>
              <a:cs typeface="Times New Roman" pitchFamily="18" charset="0"/>
            </a:endParaRPr>
          </a:p>
          <a:p>
            <a:endParaRPr lang="ru-RU" sz="2400" dirty="0" smtClean="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583357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422" t="20040" r="8415" b="10516"/>
          <a:stretch/>
        </p:blipFill>
        <p:spPr bwMode="auto">
          <a:xfrm>
            <a:off x="0" y="3083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755576" y="980728"/>
            <a:ext cx="7560840" cy="2308324"/>
          </a:xfrm>
          <a:prstGeom prst="rect">
            <a:avLst/>
          </a:prstGeom>
        </p:spPr>
        <p:txBody>
          <a:bodyPr wrap="square">
            <a:spAutoFit/>
          </a:bodyPr>
          <a:lstStyle/>
          <a:p>
            <a:r>
              <a:rPr lang="ru-RU" sz="2400" b="1" dirty="0" err="1" smtClean="0">
                <a:solidFill>
                  <a:srgbClr val="C00000"/>
                </a:solidFill>
                <a:latin typeface="Times New Roman" pitchFamily="18" charset="0"/>
                <a:cs typeface="Times New Roman" pitchFamily="18" charset="0"/>
              </a:rPr>
              <a:t>Оқу</a:t>
            </a:r>
            <a:r>
              <a:rPr lang="ru-RU" sz="2400" b="1" dirty="0" smtClean="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мақсаты</a:t>
            </a:r>
            <a:r>
              <a:rPr lang="ru-RU" sz="2400" b="1" dirty="0" smtClean="0">
                <a:solidFill>
                  <a:srgbClr val="C00000"/>
                </a:solidFill>
                <a:latin typeface="Times New Roman" pitchFamily="18" charset="0"/>
                <a:cs typeface="Times New Roman" pitchFamily="18" charset="0"/>
              </a:rPr>
              <a:t>:</a:t>
            </a:r>
          </a:p>
          <a:p>
            <a:r>
              <a:rPr lang="kk-KZ" sz="2400" dirty="0" smtClean="0">
                <a:latin typeface="Times New Roman" pitchFamily="18" charset="0"/>
                <a:cs typeface="Times New Roman" pitchFamily="18" charset="0"/>
              </a:rPr>
              <a:t>7</a:t>
            </a:r>
            <a:r>
              <a:rPr lang="kk-KZ" sz="2400" dirty="0" smtClean="0">
                <a:solidFill>
                  <a:schemeClr val="bg1"/>
                </a:solidFill>
                <a:latin typeface="Times New Roman" pitchFamily="18" charset="0"/>
                <a:cs typeface="Times New Roman" pitchFamily="18" charset="0"/>
              </a:rPr>
              <a:t>7.Ж3. Мәтін құрылымын сақтай  отырып, графиктік мәтін  түрінде  берілген  процесті  сипаттап жазу.</a:t>
            </a:r>
          </a:p>
          <a:p>
            <a:r>
              <a:rPr lang="kk-KZ" sz="2400" dirty="0" smtClean="0">
                <a:solidFill>
                  <a:schemeClr val="bg1"/>
                </a:solidFill>
                <a:latin typeface="Times New Roman" pitchFamily="18" charset="0"/>
                <a:cs typeface="Times New Roman" pitchFamily="18" charset="0"/>
              </a:rPr>
              <a:t>7.ӘТН1. Жалғаулар  мен шылаулардың  ерекшелігін ескере  отырып, үндестік заңына сәйкес  орфографиялық   нормаға сай  жазу.</a:t>
            </a:r>
            <a:endParaRPr lang="ru-RU" sz="2400"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20497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422" t="20040" r="8415" b="10516"/>
          <a:stretch/>
        </p:blipFill>
        <p:spPr bwMode="auto">
          <a:xfrm>
            <a:off x="0" y="3083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755576" y="980728"/>
            <a:ext cx="7560840" cy="2308324"/>
          </a:xfrm>
          <a:prstGeom prst="rect">
            <a:avLst/>
          </a:prstGeom>
        </p:spPr>
        <p:txBody>
          <a:bodyPr wrap="square">
            <a:spAutoFit/>
          </a:bodyPr>
          <a:lstStyle/>
          <a:p>
            <a:r>
              <a:rPr lang="ru-RU" sz="2400" b="1" dirty="0" err="1" smtClean="0">
                <a:solidFill>
                  <a:srgbClr val="C00000"/>
                </a:solidFill>
                <a:latin typeface="Times New Roman" pitchFamily="18" charset="0"/>
                <a:cs typeface="Times New Roman" pitchFamily="18" charset="0"/>
              </a:rPr>
              <a:t>Сабақтың</a:t>
            </a:r>
            <a:r>
              <a:rPr lang="ru-RU" sz="2400" b="1" dirty="0" smtClean="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мақсаты</a:t>
            </a:r>
            <a:r>
              <a:rPr lang="ru-RU" sz="2400" b="1" dirty="0" smtClean="0">
                <a:solidFill>
                  <a:srgbClr val="C00000"/>
                </a:solidFill>
                <a:latin typeface="Times New Roman" pitchFamily="18" charset="0"/>
                <a:cs typeface="Times New Roman" pitchFamily="18" charset="0"/>
              </a:rPr>
              <a:t>:</a:t>
            </a:r>
          </a:p>
          <a:p>
            <a:endParaRPr lang="ru-RU" sz="2400" dirty="0" smtClean="0">
              <a:latin typeface="Times New Roman" pitchFamily="18" charset="0"/>
              <a:cs typeface="Times New Roman" pitchFamily="18" charset="0"/>
            </a:endParaRPr>
          </a:p>
          <a:p>
            <a:r>
              <a:rPr lang="ru-RU" sz="2400" dirty="0" err="1" smtClean="0">
                <a:solidFill>
                  <a:srgbClr val="002060"/>
                </a:solidFill>
                <a:latin typeface="Times New Roman" pitchFamily="18" charset="0"/>
                <a:cs typeface="Times New Roman" pitchFamily="18" charset="0"/>
              </a:rPr>
              <a:t>Оқушылар</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кесте</a:t>
            </a:r>
            <a:r>
              <a:rPr lang="ru-RU" sz="2400" dirty="0" smtClean="0">
                <a:solidFill>
                  <a:srgbClr val="002060"/>
                </a:solidFill>
                <a:latin typeface="Times New Roman" pitchFamily="18" charset="0"/>
                <a:cs typeface="Times New Roman" pitchFamily="18" charset="0"/>
              </a:rPr>
              <a:t>, диаграмма, </a:t>
            </a:r>
            <a:r>
              <a:rPr lang="ru-RU" sz="2400" dirty="0" err="1" smtClean="0">
                <a:solidFill>
                  <a:srgbClr val="002060"/>
                </a:solidFill>
                <a:latin typeface="Times New Roman" pitchFamily="18" charset="0"/>
                <a:cs typeface="Times New Roman" pitchFamily="18" charset="0"/>
              </a:rPr>
              <a:t>сызба</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шартты</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белгілер</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түрінде</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берілген</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ақпаратты</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түсіне</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алады</a:t>
            </a:r>
            <a:r>
              <a:rPr lang="ru-RU" sz="2400" dirty="0" smtClean="0">
                <a:solidFill>
                  <a:srgbClr val="002060"/>
                </a:solidFill>
                <a:latin typeface="Times New Roman" pitchFamily="18" charset="0"/>
                <a:cs typeface="Times New Roman" pitchFamily="18" charset="0"/>
              </a:rPr>
              <a:t>. </a:t>
            </a:r>
          </a:p>
          <a:p>
            <a:endParaRPr lang="ru-RU" sz="2400" dirty="0">
              <a:solidFill>
                <a:srgbClr val="002060"/>
              </a:solidFill>
              <a:latin typeface="Times New Roman" pitchFamily="18" charset="0"/>
              <a:cs typeface="Times New Roman" pitchFamily="18" charset="0"/>
            </a:endParaRPr>
          </a:p>
          <a:p>
            <a:r>
              <a:rPr lang="ru-RU" sz="2400" dirty="0" err="1" smtClean="0">
                <a:solidFill>
                  <a:srgbClr val="002060"/>
                </a:solidFill>
                <a:latin typeface="Times New Roman" pitchFamily="18" charset="0"/>
                <a:cs typeface="Times New Roman" pitchFamily="18" charset="0"/>
              </a:rPr>
              <a:t>Берілген</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ақпаратты</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қолдана</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отырып</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мәтін</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құрастырады</a:t>
            </a:r>
            <a:r>
              <a:rPr lang="ru-RU" sz="2400" dirty="0" smtClean="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3624850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757" t="19841" r="8192" b="10714"/>
          <a:stretch/>
        </p:blipFill>
        <p:spPr bwMode="auto">
          <a:xfrm>
            <a:off x="-1" y="-3657"/>
            <a:ext cx="9144001" cy="686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11560" y="1052736"/>
            <a:ext cx="7992888" cy="1569660"/>
          </a:xfrm>
          <a:prstGeom prst="rect">
            <a:avLst/>
          </a:prstGeom>
        </p:spPr>
        <p:txBody>
          <a:bodyPr wrap="square">
            <a:spAutoFit/>
          </a:bodyPr>
          <a:lstStyle/>
          <a:p>
            <a:r>
              <a:rPr lang="ru-RU" sz="2400" b="1" dirty="0" err="1" smtClean="0">
                <a:solidFill>
                  <a:srgbClr val="C00000"/>
                </a:solidFill>
                <a:latin typeface="Times New Roman" pitchFamily="18" charset="0"/>
                <a:cs typeface="Times New Roman" pitchFamily="18" charset="0"/>
              </a:rPr>
              <a:t>Бағалау</a:t>
            </a:r>
            <a:r>
              <a:rPr lang="ru-RU" sz="2400" b="1" dirty="0" smtClean="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критерийі</a:t>
            </a:r>
            <a:r>
              <a:rPr lang="ru-RU" sz="2400" b="1" dirty="0" smtClean="0">
                <a:solidFill>
                  <a:srgbClr val="C00000"/>
                </a:solidFill>
                <a:latin typeface="Times New Roman" pitchFamily="18" charset="0"/>
                <a:cs typeface="Times New Roman" pitchFamily="18" charset="0"/>
              </a:rPr>
              <a:t>:</a:t>
            </a:r>
          </a:p>
          <a:p>
            <a:endParaRPr lang="ru-RU" sz="2400" dirty="0" smtClean="0">
              <a:latin typeface="Times New Roman" pitchFamily="18" charset="0"/>
              <a:cs typeface="Times New Roman" pitchFamily="18" charset="0"/>
            </a:endParaRPr>
          </a:p>
          <a:p>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қажетті</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ақпаратты</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анықтай</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алады</a:t>
            </a:r>
            <a:r>
              <a:rPr lang="ru-RU" sz="2400" dirty="0" smtClean="0">
                <a:solidFill>
                  <a:srgbClr val="002060"/>
                </a:solidFill>
                <a:latin typeface="Times New Roman" pitchFamily="18" charset="0"/>
                <a:cs typeface="Times New Roman" pitchFamily="18" charset="0"/>
              </a:rPr>
              <a:t>; </a:t>
            </a:r>
          </a:p>
          <a:p>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өмірмен</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байланыстыра</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алады</a:t>
            </a:r>
            <a:r>
              <a:rPr lang="ru-RU" sz="2400" dirty="0" smtClean="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4116215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422" t="20040" r="8415" b="10516"/>
          <a:stretch/>
        </p:blipFill>
        <p:spPr bwMode="auto">
          <a:xfrm>
            <a:off x="0" y="3083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755576" y="980728"/>
            <a:ext cx="7560840" cy="4154984"/>
          </a:xfrm>
          <a:prstGeom prst="rect">
            <a:avLst/>
          </a:prstGeom>
        </p:spPr>
        <p:txBody>
          <a:bodyPr wrap="square">
            <a:spAutoFit/>
          </a:bodyPr>
          <a:lstStyle/>
          <a:p>
            <a:r>
              <a:rPr lang="kk-KZ" sz="2400" b="1" dirty="0">
                <a:solidFill>
                  <a:srgbClr val="C00000"/>
                </a:solidFill>
                <a:latin typeface="Times New Roman" pitchFamily="18" charset="0"/>
                <a:cs typeface="Times New Roman" pitchFamily="18" charset="0"/>
              </a:rPr>
              <a:t>Мағынаны тану сатысы</a:t>
            </a:r>
            <a:endParaRPr lang="ru-RU" sz="2400" dirty="0">
              <a:solidFill>
                <a:srgbClr val="C00000"/>
              </a:solidFill>
              <a:latin typeface="Times New Roman" pitchFamily="18" charset="0"/>
              <a:cs typeface="Times New Roman" pitchFamily="18" charset="0"/>
            </a:endParaRPr>
          </a:p>
          <a:p>
            <a:r>
              <a:rPr lang="kk-KZ" sz="2400" b="1" dirty="0">
                <a:solidFill>
                  <a:srgbClr val="C00000"/>
                </a:solidFill>
                <a:latin typeface="Times New Roman" pitchFamily="18" charset="0"/>
                <a:cs typeface="Times New Roman" pitchFamily="18" charset="0"/>
              </a:rPr>
              <a:t>	</a:t>
            </a:r>
            <a:endParaRPr lang="ru-RU" sz="2400" dirty="0">
              <a:solidFill>
                <a:srgbClr val="C00000"/>
              </a:solidFill>
              <a:latin typeface="Times New Roman" pitchFamily="18" charset="0"/>
              <a:cs typeface="Times New Roman" pitchFamily="18" charset="0"/>
            </a:endParaRPr>
          </a:p>
          <a:p>
            <a:r>
              <a:rPr lang="kk-KZ" sz="2400" b="1" dirty="0">
                <a:solidFill>
                  <a:srgbClr val="C00000"/>
                </a:solidFill>
                <a:latin typeface="Times New Roman" pitchFamily="18" charset="0"/>
                <a:cs typeface="Times New Roman" pitchFamily="18" charset="0"/>
              </a:rPr>
              <a:t>«Белсенді тапсырма»</a:t>
            </a:r>
            <a:endParaRPr lang="ru-RU" sz="2400" dirty="0">
              <a:solidFill>
                <a:srgbClr val="C00000"/>
              </a:solidFill>
              <a:latin typeface="Times New Roman" pitchFamily="18" charset="0"/>
              <a:cs typeface="Times New Roman" pitchFamily="18" charset="0"/>
            </a:endParaRPr>
          </a:p>
          <a:p>
            <a:r>
              <a:rPr lang="kk-KZ" sz="2400" dirty="0">
                <a:latin typeface="Times New Roman" pitchFamily="18" charset="0"/>
                <a:cs typeface="Times New Roman" pitchFamily="18" charset="0"/>
              </a:rPr>
              <a:t>Оқушылар </a:t>
            </a:r>
            <a:r>
              <a:rPr lang="kk-KZ" sz="2400" dirty="0" smtClean="0">
                <a:latin typeface="Times New Roman" pitchFamily="18" charset="0"/>
                <a:cs typeface="Times New Roman" pitchFamily="18" charset="0"/>
              </a:rPr>
              <a:t>тақта </a:t>
            </a:r>
            <a:r>
              <a:rPr lang="kk-KZ" sz="2400" dirty="0">
                <a:latin typeface="Times New Roman" pitchFamily="18" charset="0"/>
                <a:cs typeface="Times New Roman" pitchFamily="18" charset="0"/>
              </a:rPr>
              <a:t>алдына шығып, табиғаттағы ауа райының түрлі құбылыстарын қимыл-қозғалысымен, дыбыстармен салады. Оны оқушылар сипаттап табуы керек. Келесі бір оқушы оның әрекетіне комментарий айтып, оны тағы басқаша қалай жеткізуге болатынын бейнелеп көрсетеді. Осылай бірнеше оқушы жасап жалғастырады. Соңында сәтті шыққан әрекеттерді іріктеп алады. </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470160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757" t="19841" r="8192" b="10714"/>
          <a:stretch/>
        </p:blipFill>
        <p:spPr bwMode="auto">
          <a:xfrm>
            <a:off x="-1" y="-3657"/>
            <a:ext cx="9144001" cy="686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11560" y="1052736"/>
            <a:ext cx="7992888" cy="4524315"/>
          </a:xfrm>
          <a:prstGeom prst="rect">
            <a:avLst/>
          </a:prstGeom>
        </p:spPr>
        <p:txBody>
          <a:bodyPr wrap="square">
            <a:spAutoFit/>
          </a:bodyPr>
          <a:lstStyle/>
          <a:p>
            <a:r>
              <a:rPr lang="ru-RU" sz="2400" b="1" dirty="0" err="1" smtClean="0">
                <a:solidFill>
                  <a:srgbClr val="C00000"/>
                </a:solidFill>
                <a:latin typeface="Times New Roman" pitchFamily="18" charset="0"/>
                <a:cs typeface="Times New Roman" pitchFamily="18" charset="0"/>
              </a:rPr>
              <a:t>Оқылым</a:t>
            </a:r>
            <a:r>
              <a:rPr lang="ru-RU" sz="2400" b="1" dirty="0" smtClean="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тапсырмасы</a:t>
            </a:r>
            <a:endParaRPr lang="ru-RU" sz="2400" b="1" dirty="0" smtClean="0">
              <a:solidFill>
                <a:srgbClr val="C00000"/>
              </a:solidFill>
              <a:latin typeface="Times New Roman" pitchFamily="18" charset="0"/>
              <a:cs typeface="Times New Roman" pitchFamily="18" charset="0"/>
            </a:endParaRPr>
          </a:p>
          <a:p>
            <a:endParaRPr lang="ru-RU" sz="2400" b="1" dirty="0" smtClean="0">
              <a:solidFill>
                <a:srgbClr val="C00000"/>
              </a:solidFill>
              <a:latin typeface="Times New Roman" pitchFamily="18" charset="0"/>
              <a:cs typeface="Times New Roman" pitchFamily="18" charset="0"/>
            </a:endParaRPr>
          </a:p>
          <a:p>
            <a:r>
              <a:rPr lang="ru-RU" sz="2400" b="1" dirty="0" err="1" smtClean="0">
                <a:solidFill>
                  <a:srgbClr val="002060"/>
                </a:solidFill>
                <a:latin typeface="Times New Roman" pitchFamily="18" charset="0"/>
                <a:cs typeface="Times New Roman" pitchFamily="18" charset="0"/>
              </a:rPr>
              <a:t>Оқылым</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Кесте</a:t>
            </a:r>
            <a:r>
              <a:rPr lang="ru-RU" sz="2400" b="1" dirty="0" smtClean="0">
                <a:solidFill>
                  <a:srgbClr val="002060"/>
                </a:solidFill>
                <a:latin typeface="Times New Roman" pitchFamily="18" charset="0"/>
                <a:cs typeface="Times New Roman" pitchFamily="18" charset="0"/>
              </a:rPr>
              <a:t>, диаграмма, </a:t>
            </a:r>
            <a:r>
              <a:rPr lang="ru-RU" sz="2400" b="1" dirty="0" err="1" smtClean="0">
                <a:solidFill>
                  <a:srgbClr val="002060"/>
                </a:solidFill>
                <a:latin typeface="Times New Roman" pitchFamily="18" charset="0"/>
                <a:cs typeface="Times New Roman" pitchFamily="18" charset="0"/>
              </a:rPr>
              <a:t>сызба</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шартты</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белгілер</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түрінде</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берілген</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ақпаратты</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түсіну</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қолдана</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білу</a:t>
            </a:r>
            <a:endParaRPr lang="ru-RU" sz="2400" b="1" dirty="0" smtClean="0">
              <a:solidFill>
                <a:srgbClr val="002060"/>
              </a:solidFill>
              <a:latin typeface="Times New Roman" pitchFamily="18" charset="0"/>
              <a:cs typeface="Times New Roman" pitchFamily="18" charset="0"/>
            </a:endParaRPr>
          </a:p>
          <a:p>
            <a:r>
              <a:rPr lang="ru-RU" sz="2400" dirty="0">
                <a:solidFill>
                  <a:srgbClr val="002060"/>
                </a:solidFill>
                <a:latin typeface="Times New Roman" pitchFamily="18" charset="0"/>
                <a:cs typeface="Times New Roman" pitchFamily="18" charset="0"/>
              </a:rPr>
              <a:t>4</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топқа</a:t>
            </a:r>
            <a:r>
              <a:rPr lang="ru-RU" sz="2400" dirty="0" smtClean="0">
                <a:solidFill>
                  <a:srgbClr val="002060"/>
                </a:solidFill>
                <a:latin typeface="Times New Roman" pitchFamily="18" charset="0"/>
                <a:cs typeface="Times New Roman" pitchFamily="18" charset="0"/>
              </a:rPr>
              <a:t> </a:t>
            </a:r>
            <a:r>
              <a:rPr lang="ru-RU" sz="2400" dirty="0">
                <a:solidFill>
                  <a:srgbClr val="002060"/>
                </a:solidFill>
                <a:latin typeface="Times New Roman" pitchFamily="18" charset="0"/>
                <a:cs typeface="Times New Roman" pitchFamily="18" charset="0"/>
              </a:rPr>
              <a:t>4</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түрлі</a:t>
            </a:r>
            <a:r>
              <a:rPr lang="ru-RU" sz="2400" dirty="0" smtClean="0">
                <a:solidFill>
                  <a:srgbClr val="002060"/>
                </a:solidFill>
                <a:latin typeface="Times New Roman" pitchFamily="18" charset="0"/>
                <a:cs typeface="Times New Roman" pitchFamily="18" charset="0"/>
              </a:rPr>
              <a:t> </a:t>
            </a:r>
            <a:r>
              <a:rPr lang="ru-RU" sz="2400" dirty="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графиктік</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мәтін</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таратылып</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беріледі</a:t>
            </a:r>
            <a:endParaRPr lang="ru-RU" sz="2400" dirty="0" smtClean="0">
              <a:solidFill>
                <a:srgbClr val="002060"/>
              </a:solidFill>
              <a:latin typeface="Times New Roman" pitchFamily="18" charset="0"/>
              <a:cs typeface="Times New Roman" pitchFamily="18" charset="0"/>
            </a:endParaRPr>
          </a:p>
          <a:p>
            <a:r>
              <a:rPr lang="ru-RU" sz="2400" dirty="0" smtClean="0">
                <a:solidFill>
                  <a:srgbClr val="002060"/>
                </a:solidFill>
                <a:latin typeface="Times New Roman" pitchFamily="18" charset="0"/>
                <a:cs typeface="Times New Roman" pitchFamily="18" charset="0"/>
              </a:rPr>
              <a:t>1-топқа: </a:t>
            </a:r>
            <a:r>
              <a:rPr lang="ru-RU" sz="2400" dirty="0" err="1" smtClean="0">
                <a:solidFill>
                  <a:srgbClr val="002060"/>
                </a:solidFill>
                <a:latin typeface="Times New Roman" pitchFamily="18" charset="0"/>
                <a:cs typeface="Times New Roman" pitchFamily="18" charset="0"/>
              </a:rPr>
              <a:t>Казгидромет</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орталығының</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ауа</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райы</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болжамы</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туралы</a:t>
            </a:r>
            <a:r>
              <a:rPr lang="ru-RU" sz="2400" dirty="0" smtClean="0">
                <a:solidFill>
                  <a:srgbClr val="002060"/>
                </a:solidFill>
                <a:latin typeface="Times New Roman" pitchFamily="18" charset="0"/>
                <a:cs typeface="Times New Roman" pitchFamily="18" charset="0"/>
              </a:rPr>
              <a:t>.</a:t>
            </a:r>
          </a:p>
          <a:p>
            <a:r>
              <a:rPr lang="ru-RU" sz="2400" dirty="0" smtClean="0">
                <a:solidFill>
                  <a:srgbClr val="002060"/>
                </a:solidFill>
                <a:latin typeface="Times New Roman" pitchFamily="18" charset="0"/>
                <a:cs typeface="Times New Roman" pitchFamily="18" charset="0"/>
              </a:rPr>
              <a:t>2-топқа: 2017 ж. </a:t>
            </a:r>
            <a:r>
              <a:rPr lang="ru-RU" sz="2400" dirty="0" err="1" smtClean="0">
                <a:solidFill>
                  <a:srgbClr val="002060"/>
                </a:solidFill>
                <a:latin typeface="Times New Roman" pitchFamily="18" charset="0"/>
                <a:cs typeface="Times New Roman" pitchFamily="18" charset="0"/>
              </a:rPr>
              <a:t>қаңтар</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айында</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күтілетін</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орташа</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айлық</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ауа</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температурасының</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мөлшерден</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ауытқуы</a:t>
            </a:r>
            <a:r>
              <a:rPr lang="ru-RU" sz="2400" dirty="0" smtClean="0">
                <a:solidFill>
                  <a:srgbClr val="002060"/>
                </a:solidFill>
                <a:latin typeface="Times New Roman" pitchFamily="18" charset="0"/>
                <a:cs typeface="Times New Roman" pitchFamily="18" charset="0"/>
              </a:rPr>
              <a:t>.</a:t>
            </a:r>
          </a:p>
          <a:p>
            <a:r>
              <a:rPr lang="ru-RU" sz="2400" dirty="0" smtClean="0">
                <a:solidFill>
                  <a:srgbClr val="002060"/>
                </a:solidFill>
                <a:latin typeface="Times New Roman" pitchFamily="18" charset="0"/>
                <a:cs typeface="Times New Roman" pitchFamily="18" charset="0"/>
              </a:rPr>
              <a:t>3-топқа: 2017 ж. </a:t>
            </a:r>
            <a:r>
              <a:rPr lang="ru-RU" sz="2400" dirty="0" err="1" smtClean="0">
                <a:solidFill>
                  <a:srgbClr val="002060"/>
                </a:solidFill>
                <a:latin typeface="Times New Roman" pitchFamily="18" charset="0"/>
                <a:cs typeface="Times New Roman" pitchFamily="18" charset="0"/>
              </a:rPr>
              <a:t>қаңтар</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айында</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күтілетін</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жауын-шашынның</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мөлшерден</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ауытқуы</a:t>
            </a:r>
            <a:r>
              <a:rPr lang="ru-RU" sz="2400" dirty="0" smtClean="0">
                <a:solidFill>
                  <a:srgbClr val="002060"/>
                </a:solidFill>
                <a:latin typeface="Times New Roman" pitchFamily="18" charset="0"/>
                <a:cs typeface="Times New Roman" pitchFamily="18" charset="0"/>
              </a:rPr>
              <a:t>.</a:t>
            </a:r>
          </a:p>
          <a:p>
            <a:r>
              <a:rPr lang="kk-KZ" sz="2400" dirty="0" smtClean="0">
                <a:solidFill>
                  <a:srgbClr val="002060"/>
                </a:solidFill>
                <a:latin typeface="Times New Roman" pitchFamily="18" charset="0"/>
                <a:cs typeface="Times New Roman" pitchFamily="18" charset="0"/>
              </a:rPr>
              <a:t>4-топқа 1 күннің  ауа райының  сандық көрсеткіштер  түрі</a:t>
            </a:r>
            <a:endParaRPr lang="ru-RU" sz="2400" dirty="0" smtClean="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624919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757" t="19841" r="8192" b="10714"/>
          <a:stretch/>
        </p:blipFill>
        <p:spPr bwMode="auto">
          <a:xfrm>
            <a:off x="-1" y="-3657"/>
            <a:ext cx="9144001" cy="686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11560" y="1052736"/>
            <a:ext cx="7992888" cy="3046988"/>
          </a:xfrm>
          <a:prstGeom prst="rect">
            <a:avLst/>
          </a:prstGeom>
        </p:spPr>
        <p:txBody>
          <a:bodyPr wrap="square">
            <a:spAutoFit/>
          </a:bodyPr>
          <a:lstStyle/>
          <a:p>
            <a:r>
              <a:rPr lang="ru-RU" sz="2400" b="1" dirty="0" err="1" smtClean="0">
                <a:solidFill>
                  <a:srgbClr val="C00000"/>
                </a:solidFill>
                <a:latin typeface="Times New Roman" pitchFamily="18" charset="0"/>
                <a:cs typeface="Times New Roman" pitchFamily="18" charset="0"/>
              </a:rPr>
              <a:t>Тапсырма</a:t>
            </a:r>
            <a:r>
              <a:rPr lang="ru-RU" sz="2400" b="1" dirty="0" smtClean="0">
                <a:solidFill>
                  <a:srgbClr val="C00000"/>
                </a:solidFill>
                <a:latin typeface="Times New Roman" pitchFamily="18" charset="0"/>
                <a:cs typeface="Times New Roman" pitchFamily="18" charset="0"/>
              </a:rPr>
              <a:t>. ТЖ</a:t>
            </a:r>
            <a:endParaRPr lang="ru-RU" sz="2400" b="1" dirty="0" smtClean="0">
              <a:solidFill>
                <a:srgbClr val="C00000"/>
              </a:solidFill>
              <a:latin typeface="Times New Roman" pitchFamily="18" charset="0"/>
              <a:cs typeface="Times New Roman" pitchFamily="18" charset="0"/>
            </a:endParaRPr>
          </a:p>
          <a:p>
            <a:endParaRPr lang="ru-RU" sz="2400" b="1" dirty="0" smtClean="0">
              <a:solidFill>
                <a:srgbClr val="C00000"/>
              </a:solidFill>
              <a:latin typeface="Times New Roman" pitchFamily="18" charset="0"/>
              <a:cs typeface="Times New Roman" pitchFamily="18" charset="0"/>
            </a:endParaRPr>
          </a:p>
          <a:p>
            <a:r>
              <a:rPr lang="ru-RU" sz="2400" dirty="0" smtClean="0">
                <a:solidFill>
                  <a:srgbClr val="002060"/>
                </a:solidFill>
                <a:latin typeface="Times New Roman" pitchFamily="18" charset="0"/>
                <a:cs typeface="Times New Roman" pitchFamily="18" charset="0"/>
              </a:rPr>
              <a:t>1.Берілген </a:t>
            </a:r>
            <a:r>
              <a:rPr lang="ru-RU" sz="2400" dirty="0" err="1" smtClean="0">
                <a:solidFill>
                  <a:srgbClr val="002060"/>
                </a:solidFill>
                <a:latin typeface="Times New Roman" pitchFamily="18" charset="0"/>
                <a:cs typeface="Times New Roman" pitchFamily="18" charset="0"/>
              </a:rPr>
              <a:t>ақпаратты</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түсініп</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оқып</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өз</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сөздеріңізбен</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айтып</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беріңіздер</a:t>
            </a:r>
            <a:r>
              <a:rPr lang="ru-RU" sz="2400" dirty="0" smtClean="0">
                <a:solidFill>
                  <a:srgbClr val="002060"/>
                </a:solidFill>
                <a:latin typeface="Times New Roman" pitchFamily="18" charset="0"/>
                <a:cs typeface="Times New Roman" pitchFamily="18" charset="0"/>
              </a:rPr>
              <a:t>.</a:t>
            </a:r>
          </a:p>
          <a:p>
            <a:r>
              <a:rPr lang="ru-RU" sz="2400" dirty="0" smtClean="0">
                <a:solidFill>
                  <a:srgbClr val="002060"/>
                </a:solidFill>
                <a:latin typeface="Times New Roman" pitchFamily="18" charset="0"/>
                <a:cs typeface="Times New Roman" pitchFamily="18" charset="0"/>
              </a:rPr>
              <a:t>2. </a:t>
            </a:r>
            <a:r>
              <a:rPr lang="ru-RU" sz="2400" dirty="0" err="1" smtClean="0">
                <a:solidFill>
                  <a:srgbClr val="002060"/>
                </a:solidFill>
                <a:latin typeface="Times New Roman" pitchFamily="18" charset="0"/>
                <a:cs typeface="Times New Roman" pitchFamily="18" charset="0"/>
              </a:rPr>
              <a:t>Бұл</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мәтін</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екенін</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дәлелдеңіздер</a:t>
            </a:r>
            <a:r>
              <a:rPr lang="ru-RU" sz="2400" dirty="0" smtClean="0">
                <a:solidFill>
                  <a:srgbClr val="002060"/>
                </a:solidFill>
                <a:latin typeface="Times New Roman" pitchFamily="18" charset="0"/>
                <a:cs typeface="Times New Roman" pitchFamily="18" charset="0"/>
              </a:rPr>
              <a:t>.</a:t>
            </a:r>
          </a:p>
          <a:p>
            <a:r>
              <a:rPr lang="ru-RU" sz="2400" dirty="0" smtClean="0">
                <a:solidFill>
                  <a:srgbClr val="002060"/>
                </a:solidFill>
                <a:latin typeface="Times New Roman" pitchFamily="18" charset="0"/>
                <a:cs typeface="Times New Roman" pitchFamily="18" charset="0"/>
              </a:rPr>
              <a:t>3. </a:t>
            </a:r>
            <a:r>
              <a:rPr lang="ru-RU" sz="2400" dirty="0" err="1" smtClean="0">
                <a:solidFill>
                  <a:srgbClr val="002060"/>
                </a:solidFill>
                <a:latin typeface="Times New Roman" pitchFamily="18" charset="0"/>
                <a:cs typeface="Times New Roman" pitchFamily="18" charset="0"/>
              </a:rPr>
              <a:t>Мәтіннің</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тақырыбын</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негізгі</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ойын</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анықтаңыздар</a:t>
            </a:r>
            <a:r>
              <a:rPr lang="ru-RU" sz="2400" dirty="0" smtClean="0">
                <a:solidFill>
                  <a:srgbClr val="002060"/>
                </a:solidFill>
                <a:latin typeface="Times New Roman" pitchFamily="18" charset="0"/>
                <a:cs typeface="Times New Roman" pitchFamily="18" charset="0"/>
              </a:rPr>
              <a:t>.</a:t>
            </a:r>
          </a:p>
          <a:p>
            <a:r>
              <a:rPr lang="ru-RU" sz="2400" dirty="0" smtClean="0">
                <a:solidFill>
                  <a:srgbClr val="002060"/>
                </a:solidFill>
                <a:latin typeface="Times New Roman" pitchFamily="18" charset="0"/>
                <a:cs typeface="Times New Roman" pitchFamily="18" charset="0"/>
              </a:rPr>
              <a:t>4. </a:t>
            </a:r>
            <a:r>
              <a:rPr lang="ru-RU" sz="2400" dirty="0" err="1" smtClean="0">
                <a:solidFill>
                  <a:srgbClr val="002060"/>
                </a:solidFill>
                <a:latin typeface="Times New Roman" pitchFamily="18" charset="0"/>
                <a:cs typeface="Times New Roman" pitchFamily="18" charset="0"/>
              </a:rPr>
              <a:t>Мәтіндегі</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тірек</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сөздерді</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теріп</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жазыңыз</a:t>
            </a:r>
            <a:r>
              <a:rPr lang="ru-RU" sz="2400" dirty="0" smtClean="0">
                <a:solidFill>
                  <a:srgbClr val="002060"/>
                </a:solidFill>
                <a:latin typeface="Times New Roman" pitchFamily="18" charset="0"/>
                <a:cs typeface="Times New Roman" pitchFamily="18" charset="0"/>
              </a:rPr>
              <a:t>.</a:t>
            </a:r>
          </a:p>
          <a:p>
            <a:r>
              <a:rPr lang="ru-RU" sz="2400" dirty="0" smtClean="0">
                <a:solidFill>
                  <a:srgbClr val="002060"/>
                </a:solidFill>
                <a:latin typeface="Times New Roman" pitchFamily="18" charset="0"/>
                <a:cs typeface="Times New Roman" pitchFamily="18" charset="0"/>
              </a:rPr>
              <a:t>5. </a:t>
            </a:r>
            <a:r>
              <a:rPr lang="ru-RU" sz="2400" dirty="0" err="1" smtClean="0">
                <a:solidFill>
                  <a:srgbClr val="002060"/>
                </a:solidFill>
                <a:latin typeface="Times New Roman" pitchFamily="18" charset="0"/>
                <a:cs typeface="Times New Roman" pitchFamily="18" charset="0"/>
              </a:rPr>
              <a:t>Тірек</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сөздерді</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қатыстырып</a:t>
            </a:r>
            <a:r>
              <a:rPr lang="ru-RU" sz="2400" dirty="0" smtClean="0">
                <a:solidFill>
                  <a:srgbClr val="002060"/>
                </a:solidFill>
                <a:latin typeface="Times New Roman" pitchFamily="18" charset="0"/>
                <a:cs typeface="Times New Roman" pitchFamily="18" charset="0"/>
              </a:rPr>
              <a:t>, </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мәәтін</a:t>
            </a:r>
            <a:r>
              <a:rPr lang="ru-RU" sz="2400" dirty="0" smtClean="0">
                <a:solidFill>
                  <a:srgbClr val="002060"/>
                </a:solidFill>
                <a:latin typeface="Times New Roman" pitchFamily="18" charset="0"/>
                <a:cs typeface="Times New Roman" pitchFamily="18" charset="0"/>
              </a:rPr>
              <a:t> </a:t>
            </a:r>
            <a:r>
              <a:rPr lang="ru-RU" sz="2400" dirty="0" err="1" smtClean="0">
                <a:solidFill>
                  <a:srgbClr val="002060"/>
                </a:solidFill>
                <a:latin typeface="Times New Roman" pitchFamily="18" charset="0"/>
                <a:cs typeface="Times New Roman" pitchFamily="18" charset="0"/>
              </a:rPr>
              <a:t>құраңдар</a:t>
            </a:r>
            <a:r>
              <a:rPr lang="ru-RU" sz="2400" dirty="0" smtClean="0">
                <a:solidFill>
                  <a:srgbClr val="002060"/>
                </a:solidFill>
                <a:latin typeface="Times New Roman" pitchFamily="18" charset="0"/>
                <a:cs typeface="Times New Roman" pitchFamily="18" charset="0"/>
              </a:rPr>
              <a:t>.</a:t>
            </a:r>
            <a:endParaRPr lang="ru-RU" sz="2400" dirty="0" smtClean="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051478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ртинки по запросу Ауа райы 15.01.2017"/>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4104456" cy="3024336"/>
          </a:xfrm>
          <a:prstGeom prst="rect">
            <a:avLst/>
          </a:prstGeom>
          <a:noFill/>
          <a:ln>
            <a:noFill/>
          </a:ln>
        </p:spPr>
      </p:pic>
      <p:pic>
        <p:nvPicPr>
          <p:cNvPr id="3" name="Рисунок 7"/>
          <p:cNvPicPr>
            <a:picLocks noChangeAspect="1" noChangeArrowheads="1"/>
          </p:cNvPicPr>
          <p:nvPr/>
        </p:nvPicPr>
        <p:blipFill>
          <a:blip r:embed="rId3">
            <a:extLst>
              <a:ext uri="{28A0092B-C50C-407E-A947-70E740481C1C}">
                <a14:useLocalDpi xmlns:a14="http://schemas.microsoft.com/office/drawing/2010/main" val="0"/>
              </a:ext>
            </a:extLst>
          </a:blip>
          <a:srcRect l="13319" t="23416" r="37431" b="19559"/>
          <a:stretch>
            <a:fillRect/>
          </a:stretch>
        </p:blipFill>
        <p:spPr bwMode="auto">
          <a:xfrm>
            <a:off x="4716016" y="260648"/>
            <a:ext cx="4331970" cy="3024336"/>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9" descr="Описание: Картинки по запросу ауа райы 20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7" y="3645024"/>
            <a:ext cx="4181985" cy="3080762"/>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8" descr="Описание: Картинки по запросу ауа райы 20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3279" y="3645025"/>
            <a:ext cx="4189201" cy="3080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1367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105</TotalTime>
  <Words>362</Words>
  <Application>Microsoft Office PowerPoint</Application>
  <PresentationFormat>Экран (4:3)</PresentationFormat>
  <Paragraphs>72</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Базовая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Болатбек</cp:lastModifiedBy>
  <cp:revision>14</cp:revision>
  <dcterms:created xsi:type="dcterms:W3CDTF">2017-01-17T15:38:46Z</dcterms:created>
  <dcterms:modified xsi:type="dcterms:W3CDTF">2017-09-13T06:02:34Z</dcterms:modified>
</cp:coreProperties>
</file>